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70" r:id="rId15"/>
    <p:sldId id="271" r:id="rId16"/>
  </p:sldIdLst>
  <p:sldSz cx="14630400" cy="8229600"/>
  <p:notesSz cx="8229600" cy="14630400"/>
  <p:embeddedFontLst>
    <p:embeddedFont>
      <p:font typeface="Instrument Sans Medium" panose="020B0604020202020204" charset="0"/>
      <p:regular r:id="rId18"/>
    </p:embeddedFont>
    <p:embeddedFont>
      <p:font typeface="Instrument Sans Semi Bold" panose="020B0604020202020204" charset="0"/>
      <p:regular r:id="rId19"/>
    </p:embeddedFont>
  </p:embeddedFontLst>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3305" autoAdjust="0"/>
  </p:normalViewPr>
  <p:slideViewPr>
    <p:cSldViewPr snapToGrid="0" snapToObjects="1">
      <p:cViewPr varScale="1">
        <p:scale>
          <a:sx n="62" d="100"/>
          <a:sy n="62" d="100"/>
        </p:scale>
        <p:origin x="98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8444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21.jpeg"/><Relationship Id="rId4"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hyperlink" Target="https://www.basketball-reference.com/" TargetMode="External"/><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avutcanJ/170421030_Davutcan_Kosemen_Makine_Ogrenmesi_ile_NBA_En_Degerli_Oyuncu_MVP_Tahmini" TargetMode="External"/><Relationship Id="rId2" Type="http://schemas.openxmlformats.org/officeDocument/2006/relationships/notesSlide" Target="../notesSlides/notesSlide15.xml"/><Relationship Id="rId1" Type="http://schemas.openxmlformats.org/officeDocument/2006/relationships/slideLayout" Target="../slideLayouts/slideLayout17.xml"/><Relationship Id="rId6" Type="http://schemas.openxmlformats.org/officeDocument/2006/relationships/image" Target="../media/image25.png"/><Relationship Id="rId5" Type="http://schemas.openxmlformats.org/officeDocument/2006/relationships/hyperlink" Target="https://github.com/ceyhunay08/170420844_Ceyhun_Ay_Makine_Ogrenmesi_ile_NBA_En_Degerli_Oyuncu_MVP_Tahmini" TargetMode="Externa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22233" y="497443"/>
            <a:ext cx="13185934" cy="1128713"/>
          </a:xfrm>
          <a:prstGeom prst="rect">
            <a:avLst/>
          </a:prstGeom>
          <a:noFill/>
          <a:ln/>
        </p:spPr>
        <p:txBody>
          <a:bodyPr wrap="square" lIns="0" tIns="0" rIns="0" bIns="0" rtlCol="0" anchor="t"/>
          <a:lstStyle/>
          <a:p>
            <a:pPr marL="0" indent="0" algn="ctr">
              <a:lnSpc>
                <a:spcPts val="440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MARMARA ÜNİVERSİTESİ TEKNOLOJİ FAKÜLTESİ </a:t>
            </a:r>
          </a:p>
          <a:p>
            <a:pPr marL="0" indent="0" algn="ctr">
              <a:lnSpc>
                <a:spcPts val="440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BİLGİSAYAR MÜHENDİSLİĞİ</a:t>
            </a:r>
            <a:endParaRPr lang="en-US" sz="3200" dirty="0"/>
          </a:p>
        </p:txBody>
      </p:sp>
      <p:pic>
        <p:nvPicPr>
          <p:cNvPr id="3" name="Image 0" descr="preencoded.png"/>
          <p:cNvPicPr>
            <a:picLocks noChangeAspect="1"/>
          </p:cNvPicPr>
          <p:nvPr/>
        </p:nvPicPr>
        <p:blipFill>
          <a:blip r:embed="rId3"/>
          <a:stretch>
            <a:fillRect/>
          </a:stretch>
        </p:blipFill>
        <p:spPr>
          <a:xfrm>
            <a:off x="5447287" y="2002681"/>
            <a:ext cx="3735705" cy="1072158"/>
          </a:xfrm>
          <a:prstGeom prst="rect">
            <a:avLst/>
          </a:prstGeom>
        </p:spPr>
      </p:pic>
      <p:sp>
        <p:nvSpPr>
          <p:cNvPr id="4" name="Text 1"/>
          <p:cNvSpPr/>
          <p:nvPr/>
        </p:nvSpPr>
        <p:spPr>
          <a:xfrm>
            <a:off x="722233" y="3172301"/>
            <a:ext cx="13185934" cy="288965"/>
          </a:xfrm>
          <a:prstGeom prst="rect">
            <a:avLst/>
          </a:prstGeom>
          <a:noFill/>
          <a:ln/>
        </p:spPr>
        <p:txBody>
          <a:bodyPr wrap="none" lIns="0" tIns="0" rIns="0" bIns="0" rtlCol="0" anchor="t"/>
          <a:lstStyle/>
          <a:p>
            <a:pPr marL="0" indent="0" algn="ctr">
              <a:lnSpc>
                <a:spcPts val="2250"/>
              </a:lnSpc>
              <a:buNone/>
            </a:pPr>
            <a:endParaRPr lang="en-US" sz="1400" dirty="0"/>
          </a:p>
        </p:txBody>
      </p:sp>
      <p:sp>
        <p:nvSpPr>
          <p:cNvPr id="5" name="Text 2"/>
          <p:cNvSpPr/>
          <p:nvPr/>
        </p:nvSpPr>
        <p:spPr>
          <a:xfrm>
            <a:off x="4399478" y="3578715"/>
            <a:ext cx="5831324" cy="564356"/>
          </a:xfrm>
          <a:prstGeom prst="rect">
            <a:avLst/>
          </a:prstGeom>
          <a:noFill/>
          <a:ln/>
        </p:spPr>
        <p:txBody>
          <a:bodyPr wrap="none" lIns="0" tIns="0" rIns="0" bIns="0" rtlCol="0" anchor="t"/>
          <a:lstStyle/>
          <a:p>
            <a:pPr marL="0" indent="0" algn="ctr">
              <a:lnSpc>
                <a:spcPts val="440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 BİTİRME PROJESİ SUNUMU</a:t>
            </a:r>
            <a:endParaRPr lang="en-US" sz="3200" dirty="0"/>
          </a:p>
        </p:txBody>
      </p:sp>
      <p:sp>
        <p:nvSpPr>
          <p:cNvPr id="6" name="Text 3"/>
          <p:cNvSpPr/>
          <p:nvPr/>
        </p:nvSpPr>
        <p:spPr>
          <a:xfrm>
            <a:off x="722172" y="4523112"/>
            <a:ext cx="13185934" cy="1128713"/>
          </a:xfrm>
          <a:prstGeom prst="rect">
            <a:avLst/>
          </a:prstGeom>
          <a:noFill/>
          <a:ln/>
        </p:spPr>
        <p:txBody>
          <a:bodyPr wrap="square" lIns="0" tIns="0" rIns="0" bIns="0" rtlCol="0" anchor="t"/>
          <a:lstStyle/>
          <a:p>
            <a:pPr marL="0" indent="0" algn="ctr">
              <a:lnSpc>
                <a:spcPts val="4400"/>
              </a:lnSpc>
              <a:buNone/>
            </a:pPr>
            <a:r>
              <a:rPr lang="en-US" sz="3200" b="1" dirty="0">
                <a:solidFill>
                  <a:srgbClr val="505468"/>
                </a:solidFill>
                <a:latin typeface="Instrument Sans Semi Bold" pitchFamily="34" charset="0"/>
                <a:ea typeface="Instrument Sans Semi Bold" pitchFamily="34" charset="-122"/>
                <a:cs typeface="Instrument Sans Semi Bold" pitchFamily="34" charset="-120"/>
              </a:rPr>
              <a:t>MAKİNE ÖĞRENMESİ İLE NBA EN DEĞERLİ OYUNCU (MVP) TAHMİNİ</a:t>
            </a:r>
            <a:endParaRPr lang="en-US" sz="3200" dirty="0"/>
          </a:p>
        </p:txBody>
      </p:sp>
      <p:sp>
        <p:nvSpPr>
          <p:cNvPr id="7" name="Text 4"/>
          <p:cNvSpPr/>
          <p:nvPr/>
        </p:nvSpPr>
        <p:spPr>
          <a:xfrm>
            <a:off x="3272854" y="7010208"/>
            <a:ext cx="13185934" cy="288965"/>
          </a:xfrm>
          <a:prstGeom prst="rect">
            <a:avLst/>
          </a:prstGeom>
          <a:noFill/>
          <a:ln/>
        </p:spPr>
        <p:txBody>
          <a:bodyPr wrap="none" lIns="0" tIns="0" rIns="0" bIns="0" rtlCol="0" anchor="t"/>
          <a:lstStyle/>
          <a:p>
            <a:pPr marL="0" indent="0" algn="ctr">
              <a:lnSpc>
                <a:spcPts val="2250"/>
              </a:lnSpc>
              <a:buNone/>
            </a:pPr>
            <a:r>
              <a:rPr lang="en-US" sz="2200" dirty="0">
                <a:solidFill>
                  <a:srgbClr val="5B5F71"/>
                </a:solidFill>
                <a:latin typeface="Instrument Sans Medium" pitchFamily="34" charset="0"/>
                <a:ea typeface="Instrument Sans Medium" pitchFamily="34" charset="-122"/>
                <a:cs typeface="Instrument Sans Medium" pitchFamily="34" charset="-120"/>
              </a:rPr>
              <a:t>Dr. Öğr. Üyesi Eyüp Emre ÜLKÜ </a:t>
            </a:r>
          </a:p>
        </p:txBody>
      </p:sp>
      <p:sp>
        <p:nvSpPr>
          <p:cNvPr id="8" name="Text 5"/>
          <p:cNvSpPr/>
          <p:nvPr/>
        </p:nvSpPr>
        <p:spPr>
          <a:xfrm>
            <a:off x="-1906667" y="6791740"/>
            <a:ext cx="13185934" cy="288965"/>
          </a:xfrm>
          <a:prstGeom prst="rect">
            <a:avLst/>
          </a:prstGeom>
          <a:noFill/>
          <a:ln/>
        </p:spPr>
        <p:txBody>
          <a:bodyPr wrap="none" lIns="0" tIns="0" rIns="0" bIns="0" rtlCol="0" anchor="t"/>
          <a:lstStyle/>
          <a:p>
            <a:pPr marL="0" indent="0" algn="ctr">
              <a:lnSpc>
                <a:spcPts val="2250"/>
              </a:lnSpc>
              <a:buNone/>
            </a:pPr>
            <a:r>
              <a:rPr lang="en-US" sz="2200" dirty="0" err="1">
                <a:solidFill>
                  <a:srgbClr val="5B5F71"/>
                </a:solidFill>
                <a:latin typeface="Instrument Sans Medium" pitchFamily="34" charset="0"/>
                <a:ea typeface="Instrument Sans Medium" pitchFamily="34" charset="-122"/>
                <a:cs typeface="Instrument Sans Medium" pitchFamily="34" charset="-120"/>
              </a:rPr>
              <a:t>Davutcan</a:t>
            </a:r>
            <a:r>
              <a:rPr lang="en-US" sz="2200" dirty="0">
                <a:solidFill>
                  <a:srgbClr val="5B5F71"/>
                </a:solidFill>
                <a:latin typeface="Instrument Sans Medium" pitchFamily="34" charset="0"/>
                <a:ea typeface="Instrument Sans Medium" pitchFamily="34" charset="-122"/>
                <a:cs typeface="Instrument Sans Medium" pitchFamily="34" charset="-120"/>
              </a:rPr>
              <a:t> KÖSEMEN  170421030 </a:t>
            </a:r>
            <a:endParaRPr lang="en-US" sz="2200" dirty="0"/>
          </a:p>
        </p:txBody>
      </p:sp>
      <p:sp>
        <p:nvSpPr>
          <p:cNvPr id="9" name="Text 6"/>
          <p:cNvSpPr/>
          <p:nvPr/>
        </p:nvSpPr>
        <p:spPr>
          <a:xfrm>
            <a:off x="-1906667" y="7423280"/>
            <a:ext cx="13185934" cy="288965"/>
          </a:xfrm>
          <a:prstGeom prst="rect">
            <a:avLst/>
          </a:prstGeom>
          <a:noFill/>
          <a:ln/>
        </p:spPr>
        <p:txBody>
          <a:bodyPr wrap="none" lIns="0" tIns="0" rIns="0" bIns="0" rtlCol="0" anchor="t"/>
          <a:lstStyle/>
          <a:p>
            <a:pPr marL="0" indent="0" algn="ctr">
              <a:lnSpc>
                <a:spcPts val="2250"/>
              </a:lnSpc>
              <a:buNone/>
            </a:pPr>
            <a:r>
              <a:rPr lang="en-US" sz="2200" dirty="0">
                <a:solidFill>
                  <a:srgbClr val="5B5F71"/>
                </a:solidFill>
                <a:latin typeface="Instrument Sans Medium" pitchFamily="34" charset="0"/>
                <a:ea typeface="Instrument Sans Medium" pitchFamily="34" charset="-122"/>
                <a:cs typeface="Instrument Sans Medium" pitchFamily="34" charset="-120"/>
              </a:rPr>
              <a:t>Ceyhun AY 170420844</a:t>
            </a:r>
            <a:endParaRPr lang="en-US" sz="2200" dirty="0"/>
          </a:p>
        </p:txBody>
      </p:sp>
      <p:sp>
        <p:nvSpPr>
          <p:cNvPr id="10" name="Text 7"/>
          <p:cNvSpPr/>
          <p:nvPr/>
        </p:nvSpPr>
        <p:spPr>
          <a:xfrm>
            <a:off x="722233" y="7438429"/>
            <a:ext cx="13185934" cy="288965"/>
          </a:xfrm>
          <a:prstGeom prst="rect">
            <a:avLst/>
          </a:prstGeom>
          <a:noFill/>
          <a:ln/>
        </p:spPr>
        <p:txBody>
          <a:bodyPr wrap="none" lIns="0" tIns="0" rIns="0" bIns="0" rtlCol="0" anchor="t"/>
          <a:lstStyle/>
          <a:p>
            <a:pPr marL="0" indent="0" algn="ctr">
              <a:lnSpc>
                <a:spcPts val="2250"/>
              </a:lnSpc>
              <a:buNone/>
            </a:pPr>
            <a:endParaRPr lang="en-US" sz="1400" dirty="0"/>
          </a:p>
        </p:txBody>
      </p:sp>
      <p:sp>
        <p:nvSpPr>
          <p:cNvPr id="11" name="Dikdörtgen 10">
            <a:extLst>
              <a:ext uri="{FF2B5EF4-FFF2-40B4-BE49-F238E27FC236}">
                <a16:creationId xmlns:a16="http://schemas.microsoft.com/office/drawing/2014/main" id="{C7E4A07E-4107-FEB3-C9A5-0EFF67B3DA5E}"/>
              </a:ext>
            </a:extLst>
          </p:cNvPr>
          <p:cNvSpPr/>
          <p:nvPr/>
        </p:nvSpPr>
        <p:spPr>
          <a:xfrm>
            <a:off x="11508058" y="7582912"/>
            <a:ext cx="3122342" cy="6466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3" name="TextBox 12">
            <a:extLst>
              <a:ext uri="{FF2B5EF4-FFF2-40B4-BE49-F238E27FC236}">
                <a16:creationId xmlns:a16="http://schemas.microsoft.com/office/drawing/2014/main" id="{9F6EA2CB-B839-1637-58DA-7D1414B6647D}"/>
              </a:ext>
            </a:extLst>
          </p:cNvPr>
          <p:cNvSpPr txBox="1"/>
          <p:nvPr/>
        </p:nvSpPr>
        <p:spPr>
          <a:xfrm>
            <a:off x="1025692" y="6212933"/>
            <a:ext cx="7321216" cy="387286"/>
          </a:xfrm>
          <a:prstGeom prst="rect">
            <a:avLst/>
          </a:prstGeom>
          <a:noFill/>
        </p:spPr>
        <p:txBody>
          <a:bodyPr wrap="square">
            <a:spAutoFit/>
          </a:bodyPr>
          <a:lstStyle/>
          <a:p>
            <a:pPr marL="0" indent="0" algn="ctr">
              <a:lnSpc>
                <a:spcPts val="2250"/>
              </a:lnSpc>
              <a:buNone/>
            </a:pPr>
            <a:r>
              <a:rPr lang="en-US" sz="2200" u="sng" dirty="0">
                <a:solidFill>
                  <a:srgbClr val="5B5F71"/>
                </a:solidFill>
                <a:latin typeface="Instrument Sans Medium" pitchFamily="34" charset="0"/>
              </a:rPr>
              <a:t>ÖĞRENCİLER                                                                  </a:t>
            </a:r>
            <a:endParaRPr lang="en-US" sz="2200" u="sng" dirty="0"/>
          </a:p>
        </p:txBody>
      </p:sp>
      <p:sp>
        <p:nvSpPr>
          <p:cNvPr id="14" name="TextBox 13">
            <a:extLst>
              <a:ext uri="{FF2B5EF4-FFF2-40B4-BE49-F238E27FC236}">
                <a16:creationId xmlns:a16="http://schemas.microsoft.com/office/drawing/2014/main" id="{E4CFD389-F852-A802-5E8E-5FDFA5E50C70}"/>
              </a:ext>
            </a:extLst>
          </p:cNvPr>
          <p:cNvSpPr txBox="1"/>
          <p:nvPr/>
        </p:nvSpPr>
        <p:spPr>
          <a:xfrm>
            <a:off x="5940518" y="6211670"/>
            <a:ext cx="7321216" cy="387286"/>
          </a:xfrm>
          <a:prstGeom prst="rect">
            <a:avLst/>
          </a:prstGeom>
          <a:noFill/>
        </p:spPr>
        <p:txBody>
          <a:bodyPr wrap="square">
            <a:spAutoFit/>
          </a:bodyPr>
          <a:lstStyle/>
          <a:p>
            <a:pPr marL="0" indent="0" algn="ctr">
              <a:lnSpc>
                <a:spcPts val="2250"/>
              </a:lnSpc>
              <a:buNone/>
            </a:pPr>
            <a:r>
              <a:rPr lang="en-US" sz="2200" u="sng" dirty="0">
                <a:solidFill>
                  <a:srgbClr val="5B5F71"/>
                </a:solidFill>
                <a:latin typeface="Instrument Sans Medium" pitchFamily="34" charset="0"/>
              </a:rPr>
              <a:t>DANIŞMAN                                                                  </a:t>
            </a:r>
            <a:endParaRPr lang="en-US" sz="2200" u="sng"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933807"/>
            <a:ext cx="4961811" cy="620078"/>
          </a:xfrm>
          <a:prstGeom prst="rect">
            <a:avLst/>
          </a:prstGeom>
          <a:noFill/>
          <a:ln/>
        </p:spPr>
        <p:txBody>
          <a:bodyPr wrap="none" lIns="0" tIns="0" rIns="0" bIns="0" rtlCol="0" anchor="t"/>
          <a:lstStyle/>
          <a:p>
            <a:pPr marL="0" indent="0" algn="l">
              <a:lnSpc>
                <a:spcPts val="485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Karışıklık Matrisi</a:t>
            </a:r>
            <a:endParaRPr lang="en-US" sz="3200" dirty="0"/>
          </a:p>
        </p:txBody>
      </p:sp>
      <p:pic>
        <p:nvPicPr>
          <p:cNvPr id="3" name="Image 0" descr="preencoded.png"/>
          <p:cNvPicPr>
            <a:picLocks noChangeAspect="1"/>
          </p:cNvPicPr>
          <p:nvPr/>
        </p:nvPicPr>
        <p:blipFill>
          <a:blip r:embed="rId3"/>
          <a:stretch>
            <a:fillRect/>
          </a:stretch>
        </p:blipFill>
        <p:spPr>
          <a:xfrm>
            <a:off x="488990" y="1996361"/>
            <a:ext cx="6279356" cy="4824293"/>
          </a:xfrm>
          <a:prstGeom prst="rect">
            <a:avLst/>
          </a:prstGeom>
        </p:spPr>
      </p:pic>
      <p:sp>
        <p:nvSpPr>
          <p:cNvPr id="4" name="Text 1"/>
          <p:cNvSpPr/>
          <p:nvPr/>
        </p:nvSpPr>
        <p:spPr>
          <a:xfrm>
            <a:off x="7564874" y="2116812"/>
            <a:ext cx="6279356" cy="317540"/>
          </a:xfrm>
          <a:prstGeom prst="rect">
            <a:avLst/>
          </a:prstGeom>
          <a:noFill/>
          <a:ln/>
        </p:spPr>
        <p:txBody>
          <a:bodyPr wrap="none" lIns="0" tIns="0" rIns="0" bIns="0" rtlCol="0" anchor="t"/>
          <a:lstStyle/>
          <a:p>
            <a:pPr marL="0" indent="0" algn="l">
              <a:lnSpc>
                <a:spcPts val="2500"/>
              </a:lnSpc>
              <a:buNone/>
            </a:pPr>
            <a:endParaRPr lang="en-US" sz="1550" dirty="0"/>
          </a:p>
        </p:txBody>
      </p:sp>
      <p:sp>
        <p:nvSpPr>
          <p:cNvPr id="5" name="Text 2"/>
          <p:cNvSpPr/>
          <p:nvPr/>
        </p:nvSpPr>
        <p:spPr>
          <a:xfrm>
            <a:off x="7442954" y="2640024"/>
            <a:ext cx="6279356" cy="635079"/>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Karışıklık matrisinde görüldüğü üzere XGBoost modeli test verilerinden 5 pozitif </a:t>
            </a:r>
            <a:r>
              <a:rPr lang="en-US" sz="2000" dirty="0" err="1">
                <a:solidFill>
                  <a:srgbClr val="5B5F71"/>
                </a:solidFill>
                <a:latin typeface="Instrument Sans Medium" pitchFamily="34" charset="0"/>
                <a:ea typeface="Instrument Sans Medium" pitchFamily="34" charset="-122"/>
                <a:cs typeface="Instrument Sans Medium" pitchFamily="34" charset="-120"/>
              </a:rPr>
              <a:t>sınıftan</a:t>
            </a:r>
            <a:r>
              <a:rPr lang="en-US" sz="2000" dirty="0">
                <a:solidFill>
                  <a:srgbClr val="5B5F71"/>
                </a:solidFill>
                <a:latin typeface="Instrument Sans Medium" pitchFamily="34" charset="0"/>
                <a:ea typeface="Instrument Sans Medium" pitchFamily="34" charset="-122"/>
                <a:cs typeface="Instrument Sans Medium" pitchFamily="34" charset="-120"/>
              </a:rPr>
              <a:t> 3’ünü doğru tahmin etmektedir.</a:t>
            </a:r>
            <a:endParaRPr lang="en-US" sz="2000" dirty="0"/>
          </a:p>
        </p:txBody>
      </p:sp>
      <p:sp>
        <p:nvSpPr>
          <p:cNvPr id="6" name="Text 3"/>
          <p:cNvSpPr/>
          <p:nvPr/>
        </p:nvSpPr>
        <p:spPr>
          <a:xfrm>
            <a:off x="7315200" y="3867633"/>
            <a:ext cx="6279356" cy="317540"/>
          </a:xfrm>
          <a:prstGeom prst="rect">
            <a:avLst/>
          </a:prstGeom>
          <a:noFill/>
          <a:ln/>
        </p:spPr>
        <p:txBody>
          <a:bodyPr wrap="non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Burada</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yanlış</a:t>
            </a:r>
            <a:r>
              <a:rPr lang="en-US" sz="2000" dirty="0">
                <a:solidFill>
                  <a:srgbClr val="5B5F71"/>
                </a:solidFill>
                <a:latin typeface="Instrument Sans Medium" pitchFamily="34" charset="0"/>
                <a:ea typeface="Instrument Sans Medium" pitchFamily="34" charset="-122"/>
                <a:cs typeface="Instrument Sans Medium" pitchFamily="34" charset="-120"/>
              </a:rPr>
              <a:t> sınıfı ayırt etmedeki </a:t>
            </a:r>
            <a:r>
              <a:rPr lang="en-US" sz="2000" dirty="0" err="1">
                <a:solidFill>
                  <a:srgbClr val="5B5F71"/>
                </a:solidFill>
                <a:latin typeface="Instrument Sans Medium" pitchFamily="34" charset="0"/>
                <a:ea typeface="Instrument Sans Medium" pitchFamily="34" charset="-122"/>
                <a:cs typeface="Instrument Sans Medium" pitchFamily="34" charset="-120"/>
              </a:rPr>
              <a:t>başarısı</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göze</a:t>
            </a:r>
            <a:endParaRPr lang="en-US" sz="2000" dirty="0">
              <a:solidFill>
                <a:srgbClr val="5B5F71"/>
              </a:solidFill>
              <a:latin typeface="Instrument Sans Medium" pitchFamily="34" charset="0"/>
              <a:ea typeface="Instrument Sans Medium" pitchFamily="34" charset="-122"/>
              <a:cs typeface="Instrument Sans Medium" pitchFamily="34" charset="-120"/>
            </a:endParaRPr>
          </a:p>
          <a:p>
            <a:pPr>
              <a:lnSpc>
                <a:spcPts val="2500"/>
              </a:lnSpc>
            </a:pP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çarpmaktadır</a:t>
            </a:r>
            <a:r>
              <a:rPr lang="en-US" sz="2000" dirty="0">
                <a:solidFill>
                  <a:srgbClr val="5B5F71"/>
                </a:solidFill>
                <a:latin typeface="Instrument Sans Medium" pitchFamily="34" charset="0"/>
                <a:ea typeface="Instrument Sans Medium" pitchFamily="34" charset="-122"/>
                <a:cs typeface="Instrument Sans Medium" pitchFamily="34" charset="-120"/>
              </a:rPr>
              <a:t>. 2457 </a:t>
            </a:r>
            <a:r>
              <a:rPr lang="en-US" sz="2000" dirty="0" err="1">
                <a:solidFill>
                  <a:srgbClr val="5B5F71"/>
                </a:solidFill>
                <a:latin typeface="Instrument Sans Medium" pitchFamily="34" charset="0"/>
                <a:ea typeface="Instrument Sans Medium" pitchFamily="34" charset="-122"/>
                <a:cs typeface="Instrument Sans Medium" pitchFamily="34" charset="-120"/>
              </a:rPr>
              <a:t>yanlış</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sınıftan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sadece</a:t>
            </a:r>
            <a:r>
              <a:rPr lang="en-US" sz="2000" dirty="0">
                <a:solidFill>
                  <a:srgbClr val="5B5F71"/>
                </a:solidFill>
                <a:latin typeface="Instrument Sans Medium" pitchFamily="34" charset="0"/>
                <a:ea typeface="Instrument Sans Medium" pitchFamily="34" charset="-122"/>
                <a:cs typeface="Instrument Sans Medium" pitchFamily="34" charset="-120"/>
              </a:rPr>
              <a:t> 3</a:t>
            </a:r>
          </a:p>
          <a:p>
            <a:pPr>
              <a:lnSpc>
                <a:spcPts val="2500"/>
              </a:lnSpc>
            </a:pP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tanesinde</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hata</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yapmaktadır</a:t>
            </a:r>
            <a:r>
              <a:rPr lang="en-US" sz="2000" dirty="0">
                <a:solidFill>
                  <a:srgbClr val="5B5F71"/>
                </a:solidFill>
                <a:latin typeface="Instrument Sans Medium" pitchFamily="34" charset="0"/>
                <a:ea typeface="Instrument Sans Medium" pitchFamily="34" charset="-122"/>
                <a:cs typeface="Instrument Sans Medium" pitchFamily="34" charset="-120"/>
              </a:rPr>
              <a:t>.</a:t>
            </a:r>
            <a:endParaRPr lang="en-US" sz="2000" dirty="0"/>
          </a:p>
          <a:p>
            <a:pPr marL="0" indent="0" algn="l">
              <a:lnSpc>
                <a:spcPts val="2500"/>
              </a:lnSpc>
              <a:buNone/>
            </a:pPr>
            <a:r>
              <a:rPr lang="en-US" sz="2000" dirty="0"/>
              <a:t> </a:t>
            </a:r>
          </a:p>
        </p:txBody>
      </p:sp>
      <p:sp>
        <p:nvSpPr>
          <p:cNvPr id="7" name="Text 4"/>
          <p:cNvSpPr/>
          <p:nvPr/>
        </p:nvSpPr>
        <p:spPr>
          <a:xfrm>
            <a:off x="7557254" y="4816706"/>
            <a:ext cx="6279356" cy="317540"/>
          </a:xfrm>
          <a:prstGeom prst="rect">
            <a:avLst/>
          </a:prstGeom>
          <a:noFill/>
          <a:ln/>
        </p:spPr>
        <p:txBody>
          <a:bodyPr wrap="none" lIns="0" tIns="0" rIns="0" bIns="0" rtlCol="0" anchor="t"/>
          <a:lstStyle/>
          <a:p>
            <a:pPr marL="0" indent="0" algn="l">
              <a:lnSpc>
                <a:spcPts val="2500"/>
              </a:lnSpc>
              <a:buNone/>
            </a:pPr>
            <a:endParaRPr lang="en-US" sz="2000" dirty="0"/>
          </a:p>
        </p:txBody>
      </p:sp>
      <p:sp>
        <p:nvSpPr>
          <p:cNvPr id="8" name="Text 5"/>
          <p:cNvSpPr/>
          <p:nvPr/>
        </p:nvSpPr>
        <p:spPr>
          <a:xfrm>
            <a:off x="7442954" y="5266330"/>
            <a:ext cx="6279356" cy="635079"/>
          </a:xfrm>
          <a:prstGeom prst="rect">
            <a:avLst/>
          </a:prstGeom>
          <a:noFill/>
          <a:ln/>
        </p:spPr>
        <p:txBody>
          <a:bodyPr wrap="square" lIns="0" tIns="0" rIns="0" bIns="0" rtlCol="0" anchor="t"/>
          <a:lstStyle/>
          <a:p>
            <a:pPr marL="0" indent="0" algn="l">
              <a:lnSpc>
                <a:spcPts val="2500"/>
              </a:lnSpc>
              <a:buNone/>
            </a:pPr>
            <a:r>
              <a:rPr lang="en-US" sz="2000" dirty="0" err="1">
                <a:solidFill>
                  <a:srgbClr val="5B5F71"/>
                </a:solidFill>
                <a:latin typeface="Instrument Sans Medium" pitchFamily="34" charset="0"/>
                <a:ea typeface="Instrument Sans Medium" pitchFamily="34" charset="-122"/>
                <a:cs typeface="Instrument Sans Medium" pitchFamily="34" charset="-120"/>
              </a:rPr>
              <a:t>Modelin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ezberlemediğini</a:t>
            </a:r>
            <a:r>
              <a:rPr lang="en-US" sz="2000" dirty="0">
                <a:solidFill>
                  <a:srgbClr val="5B5F71"/>
                </a:solidFill>
                <a:latin typeface="Instrument Sans Medium" pitchFamily="34" charset="0"/>
                <a:ea typeface="Instrument Sans Medium" pitchFamily="34" charset="-122"/>
                <a:cs typeface="Instrument Sans Medium" pitchFamily="34" charset="-120"/>
              </a:rPr>
              <a:t>, bunun yerine güvenilir </a:t>
            </a:r>
            <a:r>
              <a:rPr lang="en-US" sz="2000" dirty="0" err="1">
                <a:solidFill>
                  <a:srgbClr val="5B5F71"/>
                </a:solidFill>
                <a:latin typeface="Instrument Sans Medium" pitchFamily="34" charset="0"/>
                <a:ea typeface="Instrument Sans Medium" pitchFamily="34" charset="-122"/>
                <a:cs typeface="Instrument Sans Medium" pitchFamily="34" charset="-120"/>
              </a:rPr>
              <a:t>bir</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karar</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yapısına</a:t>
            </a:r>
            <a:r>
              <a:rPr lang="en-US" sz="2000" dirty="0">
                <a:solidFill>
                  <a:srgbClr val="5B5F71"/>
                </a:solidFill>
                <a:latin typeface="Instrument Sans Medium" pitchFamily="34" charset="0"/>
                <a:ea typeface="Instrument Sans Medium" pitchFamily="34" charset="-122"/>
                <a:cs typeface="Instrument Sans Medium" pitchFamily="34" charset="-120"/>
              </a:rPr>
              <a:t> ulaştığı </a:t>
            </a:r>
            <a:r>
              <a:rPr lang="en-US" sz="2000" dirty="0" err="1">
                <a:solidFill>
                  <a:srgbClr val="5B5F71"/>
                </a:solidFill>
                <a:latin typeface="Instrument Sans Medium" pitchFamily="34" charset="0"/>
                <a:ea typeface="Instrument Sans Medium" pitchFamily="34" charset="-122"/>
                <a:cs typeface="Instrument Sans Medium" pitchFamily="34" charset="-120"/>
              </a:rPr>
              <a:t>görülmektedir</a:t>
            </a:r>
            <a:r>
              <a:rPr lang="en-US" sz="2000" dirty="0">
                <a:solidFill>
                  <a:srgbClr val="5B5F71"/>
                </a:solidFill>
                <a:latin typeface="Instrument Sans Medium" pitchFamily="34" charset="0"/>
                <a:ea typeface="Instrument Sans Medium" pitchFamily="34" charset="-122"/>
                <a:cs typeface="Instrument Sans Medium" pitchFamily="34" charset="-120"/>
              </a:rPr>
              <a:t>.</a:t>
            </a:r>
            <a:endParaRPr lang="en-US" sz="2000" dirty="0"/>
          </a:p>
        </p:txBody>
      </p:sp>
      <p:sp>
        <p:nvSpPr>
          <p:cNvPr id="9" name="Dikdörtgen 8">
            <a:extLst>
              <a:ext uri="{FF2B5EF4-FFF2-40B4-BE49-F238E27FC236}">
                <a16:creationId xmlns:a16="http://schemas.microsoft.com/office/drawing/2014/main" id="{5C15B59A-4EA9-3B19-E6F8-31718F63F7AC}"/>
              </a:ext>
            </a:extLst>
          </p:cNvPr>
          <p:cNvSpPr/>
          <p:nvPr/>
        </p:nvSpPr>
        <p:spPr>
          <a:xfrm>
            <a:off x="11508058" y="7582912"/>
            <a:ext cx="3122342" cy="6466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496491" y="341352"/>
            <a:ext cx="5272564" cy="387906"/>
          </a:xfrm>
          <a:prstGeom prst="rect">
            <a:avLst/>
          </a:prstGeom>
          <a:noFill/>
          <a:ln/>
        </p:spPr>
        <p:txBody>
          <a:bodyPr wrap="none" lIns="0" tIns="0" rIns="0" bIns="0" rtlCol="0" anchor="t"/>
          <a:lstStyle/>
          <a:p>
            <a:pPr marL="0" indent="0" algn="l">
              <a:lnSpc>
                <a:spcPts val="3050"/>
              </a:lnSpc>
              <a:buNone/>
            </a:pPr>
            <a:r>
              <a:rPr lang="en-US" sz="3200" dirty="0" err="1">
                <a:solidFill>
                  <a:srgbClr val="505468"/>
                </a:solidFill>
                <a:latin typeface="Instrument Sans Semi Bold" pitchFamily="34" charset="0"/>
                <a:ea typeface="Instrument Sans Semi Bold" pitchFamily="34" charset="-122"/>
                <a:cs typeface="Instrument Sans Semi Bold" pitchFamily="34" charset="-120"/>
              </a:rPr>
              <a:t>Gerçek</a:t>
            </a:r>
            <a:r>
              <a:rPr lang="en-US" sz="3200" dirty="0">
                <a:solidFill>
                  <a:srgbClr val="505468"/>
                </a:solidFill>
                <a:latin typeface="Instrument Sans Semi Bold" pitchFamily="34" charset="0"/>
                <a:ea typeface="Instrument Sans Semi Bold" pitchFamily="34" charset="-122"/>
                <a:cs typeface="Instrument Sans Semi Bold" pitchFamily="34" charset="-120"/>
              </a:rPr>
              <a:t> MVP </a:t>
            </a:r>
            <a:r>
              <a:rPr lang="en-US" sz="3200" dirty="0" err="1">
                <a:solidFill>
                  <a:srgbClr val="505468"/>
                </a:solidFill>
                <a:latin typeface="Instrument Sans Semi Bold" pitchFamily="34" charset="0"/>
                <a:ea typeface="Instrument Sans Semi Bold" pitchFamily="34" charset="-122"/>
                <a:cs typeface="Instrument Sans Semi Bold" pitchFamily="34" charset="-120"/>
              </a:rPr>
              <a:t>Tahminleri</a:t>
            </a:r>
            <a:r>
              <a:rPr lang="en-US" sz="3200" dirty="0">
                <a:solidFill>
                  <a:srgbClr val="505468"/>
                </a:solidFill>
                <a:latin typeface="Instrument Sans Semi Bold" pitchFamily="34" charset="0"/>
                <a:ea typeface="Instrument Sans Semi Bold" pitchFamily="34" charset="-122"/>
                <a:cs typeface="Instrument Sans Semi Bold" pitchFamily="34" charset="-120"/>
              </a:rPr>
              <a:t> (2018-2022)</a:t>
            </a:r>
            <a:endParaRPr lang="en-US" sz="3200" dirty="0"/>
          </a:p>
        </p:txBody>
      </p:sp>
      <p:pic>
        <p:nvPicPr>
          <p:cNvPr id="3" name="Image 0" descr="preencoded.png"/>
          <p:cNvPicPr>
            <a:picLocks noChangeAspect="1"/>
          </p:cNvPicPr>
          <p:nvPr/>
        </p:nvPicPr>
        <p:blipFill>
          <a:blip r:embed="rId3"/>
          <a:stretch>
            <a:fillRect/>
          </a:stretch>
        </p:blipFill>
        <p:spPr>
          <a:xfrm>
            <a:off x="343221" y="942439"/>
            <a:ext cx="3103364" cy="1917978"/>
          </a:xfrm>
          <a:prstGeom prst="rect">
            <a:avLst/>
          </a:prstGeom>
        </p:spPr>
      </p:pic>
      <p:sp>
        <p:nvSpPr>
          <p:cNvPr id="4" name="Text 1"/>
          <p:cNvSpPr/>
          <p:nvPr/>
        </p:nvSpPr>
        <p:spPr>
          <a:xfrm>
            <a:off x="3723918" y="1044048"/>
            <a:ext cx="1551623" cy="193834"/>
          </a:xfrm>
          <a:prstGeom prst="rect">
            <a:avLst/>
          </a:prstGeom>
          <a:noFill/>
          <a:ln/>
        </p:spPr>
        <p:txBody>
          <a:bodyPr wrap="none" lIns="0" tIns="0" rIns="0" bIns="0" rtlCol="0" anchor="t"/>
          <a:lstStyle/>
          <a:p>
            <a:pPr marL="0" indent="0" algn="l">
              <a:lnSpc>
                <a:spcPts val="15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2018: James Harden</a:t>
            </a:r>
            <a:endParaRPr lang="en-US" sz="2000" dirty="0"/>
          </a:p>
        </p:txBody>
      </p:sp>
      <p:sp>
        <p:nvSpPr>
          <p:cNvPr id="5" name="Text 2"/>
          <p:cNvSpPr/>
          <p:nvPr/>
        </p:nvSpPr>
        <p:spPr>
          <a:xfrm>
            <a:off x="3723918" y="1432579"/>
            <a:ext cx="10409992" cy="198596"/>
          </a:xfrm>
          <a:prstGeom prst="rect">
            <a:avLst/>
          </a:prstGeom>
          <a:noFill/>
          <a:ln/>
        </p:spPr>
        <p:txBody>
          <a:bodyPr wrap="none" lIns="0" tIns="0" rIns="0" bIns="0" rtlCol="0" anchor="t"/>
          <a:lstStyle/>
          <a:p>
            <a:pPr marL="0" indent="0" algn="l">
              <a:lnSpc>
                <a:spcPts val="155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CNN modelimiz James Harden'ı ilk üçte tahmin edemedi, ancak ilk 10 içinde yer </a:t>
            </a:r>
            <a:r>
              <a:rPr lang="en-US" sz="2000" dirty="0" err="1">
                <a:solidFill>
                  <a:srgbClr val="5B5F71"/>
                </a:solidFill>
                <a:latin typeface="Instrument Sans Medium" pitchFamily="34" charset="0"/>
                <a:ea typeface="Instrument Sans Medium" pitchFamily="34" charset="-122"/>
                <a:cs typeface="Instrument Sans Medium" pitchFamily="34" charset="-120"/>
              </a:rPr>
              <a:t>aldı</a:t>
            </a:r>
            <a:r>
              <a:rPr lang="en-US" sz="2000" dirty="0">
                <a:solidFill>
                  <a:srgbClr val="5B5F71"/>
                </a:solidFill>
                <a:latin typeface="Instrument Sans Medium" pitchFamily="34" charset="0"/>
                <a:ea typeface="Instrument Sans Medium" pitchFamily="34" charset="-122"/>
                <a:cs typeface="Instrument Sans Medium" pitchFamily="34" charset="-120"/>
              </a:rPr>
              <a:t>.</a:t>
            </a:r>
          </a:p>
          <a:p>
            <a:pPr marL="0" indent="0" algn="l">
              <a:lnSpc>
                <a:spcPts val="155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 </a:t>
            </a:r>
          </a:p>
        </p:txBody>
      </p:sp>
      <p:sp>
        <p:nvSpPr>
          <p:cNvPr id="7" name="Text 3"/>
          <p:cNvSpPr/>
          <p:nvPr/>
        </p:nvSpPr>
        <p:spPr>
          <a:xfrm>
            <a:off x="3723918" y="3205758"/>
            <a:ext cx="2643664" cy="193834"/>
          </a:xfrm>
          <a:prstGeom prst="rect">
            <a:avLst/>
          </a:prstGeom>
          <a:noFill/>
          <a:ln/>
        </p:spPr>
        <p:txBody>
          <a:bodyPr wrap="none" lIns="0" tIns="0" rIns="0" bIns="0" rtlCol="0" anchor="t"/>
          <a:lstStyle/>
          <a:p>
            <a:pPr marL="0" indent="0" algn="l">
              <a:lnSpc>
                <a:spcPts val="15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2019-2020: Giannis Antetokounmpo</a:t>
            </a:r>
            <a:endParaRPr lang="en-US" sz="2000" dirty="0"/>
          </a:p>
        </p:txBody>
      </p:sp>
      <p:sp>
        <p:nvSpPr>
          <p:cNvPr id="8" name="Text 4"/>
          <p:cNvSpPr/>
          <p:nvPr/>
        </p:nvSpPr>
        <p:spPr>
          <a:xfrm>
            <a:off x="3723918" y="3595152"/>
            <a:ext cx="10409992" cy="198596"/>
          </a:xfrm>
          <a:prstGeom prst="rect">
            <a:avLst/>
          </a:prstGeom>
          <a:noFill/>
          <a:ln/>
        </p:spPr>
        <p:txBody>
          <a:bodyPr wrap="none" lIns="0" tIns="0" rIns="0" bIns="0" rtlCol="0" anchor="t"/>
          <a:lstStyle/>
          <a:p>
            <a:pPr marL="0" indent="0" algn="l">
              <a:lnSpc>
                <a:spcPts val="155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Her iki modelimiz de Giannis Antetokounmpo'yu doğru bir şekilde </a:t>
            </a:r>
            <a:r>
              <a:rPr lang="en-US" sz="2000" dirty="0" err="1">
                <a:solidFill>
                  <a:srgbClr val="5B5F71"/>
                </a:solidFill>
                <a:latin typeface="Instrument Sans Medium" pitchFamily="34" charset="0"/>
                <a:ea typeface="Instrument Sans Medium" pitchFamily="34" charset="-122"/>
                <a:cs typeface="Instrument Sans Medium" pitchFamily="34" charset="-120"/>
              </a:rPr>
              <a:t>birinci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sırada</a:t>
            </a:r>
            <a:endParaRPr lang="en-US" sz="2000" dirty="0">
              <a:solidFill>
                <a:srgbClr val="5B5F71"/>
              </a:solidFill>
              <a:latin typeface="Instrument Sans Medium" pitchFamily="34" charset="0"/>
              <a:ea typeface="Instrument Sans Medium" pitchFamily="34" charset="-122"/>
              <a:cs typeface="Instrument Sans Medium" pitchFamily="34" charset="-120"/>
            </a:endParaRPr>
          </a:p>
          <a:p>
            <a:pPr marL="0" indent="0" algn="l">
              <a:lnSpc>
                <a:spcPts val="1550"/>
              </a:lnSpc>
              <a:buNone/>
            </a:pPr>
            <a:endParaRPr lang="en-US" sz="2000" dirty="0">
              <a:solidFill>
                <a:srgbClr val="5B5F71"/>
              </a:solidFill>
              <a:latin typeface="Instrument Sans Medium" pitchFamily="34" charset="0"/>
              <a:ea typeface="Instrument Sans Medium" pitchFamily="34" charset="-122"/>
              <a:cs typeface="Instrument Sans Medium" pitchFamily="34" charset="-120"/>
            </a:endParaRPr>
          </a:p>
        </p:txBody>
      </p:sp>
      <p:sp>
        <p:nvSpPr>
          <p:cNvPr id="10" name="Text 5"/>
          <p:cNvSpPr/>
          <p:nvPr/>
        </p:nvSpPr>
        <p:spPr>
          <a:xfrm>
            <a:off x="3723918" y="5530930"/>
            <a:ext cx="1686520" cy="193834"/>
          </a:xfrm>
          <a:prstGeom prst="rect">
            <a:avLst/>
          </a:prstGeom>
          <a:noFill/>
          <a:ln/>
        </p:spPr>
        <p:txBody>
          <a:bodyPr wrap="none" lIns="0" tIns="0" rIns="0" bIns="0" rtlCol="0" anchor="t"/>
          <a:lstStyle/>
          <a:p>
            <a:pPr marL="0" indent="0" algn="l">
              <a:lnSpc>
                <a:spcPts val="15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2021-2022: Nikola Jokić</a:t>
            </a:r>
            <a:endParaRPr lang="en-US" sz="2000" dirty="0"/>
          </a:p>
        </p:txBody>
      </p:sp>
      <p:sp>
        <p:nvSpPr>
          <p:cNvPr id="11" name="Text 6"/>
          <p:cNvSpPr/>
          <p:nvPr/>
        </p:nvSpPr>
        <p:spPr>
          <a:xfrm>
            <a:off x="3723918" y="5894025"/>
            <a:ext cx="10409992" cy="198596"/>
          </a:xfrm>
          <a:prstGeom prst="rect">
            <a:avLst/>
          </a:prstGeom>
          <a:noFill/>
          <a:ln/>
        </p:spPr>
        <p:txBody>
          <a:bodyPr wrap="none" lIns="0" tIns="0" rIns="0" bIns="0" rtlCol="0" anchor="t"/>
          <a:lstStyle/>
          <a:p>
            <a:pPr marL="0" indent="0" algn="l">
              <a:lnSpc>
                <a:spcPts val="155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CNN modelimiz Nikola Jokić'i her iki sezonda da doğru tahmin etti. GNN </a:t>
            </a:r>
            <a:r>
              <a:rPr lang="en-US" sz="2000" dirty="0" err="1">
                <a:solidFill>
                  <a:srgbClr val="5B5F71"/>
                </a:solidFill>
                <a:latin typeface="Instrument Sans Medium" pitchFamily="34" charset="0"/>
                <a:ea typeface="Instrument Sans Medium" pitchFamily="34" charset="-122"/>
                <a:cs typeface="Instrument Sans Medium" pitchFamily="34" charset="-120"/>
              </a:rPr>
              <a:t>modeli</a:t>
            </a:r>
            <a:r>
              <a:rPr lang="en-US" sz="2000" dirty="0">
                <a:solidFill>
                  <a:srgbClr val="5B5F71"/>
                </a:solidFill>
                <a:latin typeface="Instrument Sans Medium" pitchFamily="34" charset="0"/>
                <a:ea typeface="Instrument Sans Medium" pitchFamily="34" charset="-122"/>
                <a:cs typeface="Instrument Sans Medium" pitchFamily="34" charset="-120"/>
              </a:rPr>
              <a:t> </a:t>
            </a:r>
          </a:p>
        </p:txBody>
      </p:sp>
      <p:sp>
        <p:nvSpPr>
          <p:cNvPr id="12" name="Text 7"/>
          <p:cNvSpPr/>
          <p:nvPr/>
        </p:nvSpPr>
        <p:spPr>
          <a:xfrm>
            <a:off x="343386" y="7465233"/>
            <a:ext cx="13637419" cy="397193"/>
          </a:xfrm>
          <a:prstGeom prst="rect">
            <a:avLst/>
          </a:prstGeom>
          <a:noFill/>
          <a:ln/>
        </p:spPr>
        <p:txBody>
          <a:bodyPr wrap="square" lIns="0" tIns="0" rIns="0" bIns="0" rtlCol="0" anchor="t"/>
          <a:lstStyle/>
          <a:p>
            <a:pPr marL="0" indent="0" algn="l">
              <a:lnSpc>
                <a:spcPts val="155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CNN modelimiz, incelenen beş sezonun dördünde gerçek MVP'yi doğru bir şekilde tahmin etmeyi başarmıştır (%80 başarı oranı). GNN modelimiz ise %60 oranında başarı göstermiştir. Bu sonuçlar, </a:t>
            </a:r>
            <a:r>
              <a:rPr lang="en-US" sz="2000" dirty="0" err="1">
                <a:solidFill>
                  <a:srgbClr val="5B5F71"/>
                </a:solidFill>
                <a:latin typeface="Instrument Sans Medium" pitchFamily="34" charset="0"/>
                <a:ea typeface="Instrument Sans Medium" pitchFamily="34" charset="-122"/>
                <a:cs typeface="Instrument Sans Medium" pitchFamily="34" charset="-120"/>
              </a:rPr>
              <a:t>modellerimizin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yalnızca</a:t>
            </a:r>
            <a:endParaRPr lang="en-US" sz="2000" dirty="0">
              <a:solidFill>
                <a:srgbClr val="5B5F71"/>
              </a:solidFill>
              <a:latin typeface="Instrument Sans Medium" pitchFamily="34" charset="0"/>
              <a:ea typeface="Instrument Sans Medium" pitchFamily="34" charset="-122"/>
              <a:cs typeface="Instrument Sans Medium" pitchFamily="34" charset="-120"/>
            </a:endParaRPr>
          </a:p>
          <a:p>
            <a:pPr marL="0" indent="0" algn="l">
              <a:lnSpc>
                <a:spcPts val="1550"/>
              </a:lnSpc>
              <a:buNone/>
            </a:pPr>
            <a:r>
              <a:rPr lang="en-US" sz="2000" dirty="0" err="1">
                <a:solidFill>
                  <a:srgbClr val="5B5F71"/>
                </a:solidFill>
                <a:latin typeface="Instrument Sans Medium" pitchFamily="34" charset="0"/>
                <a:ea typeface="Instrument Sans Medium" pitchFamily="34" charset="-122"/>
                <a:cs typeface="Instrument Sans Medium" pitchFamily="34" charset="-120"/>
              </a:rPr>
              <a:t>eğitim</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verilerinde</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değil</a:t>
            </a:r>
            <a:r>
              <a:rPr lang="en-US" sz="2000" dirty="0">
                <a:solidFill>
                  <a:srgbClr val="5B5F71"/>
                </a:solidFill>
                <a:latin typeface="Instrument Sans Medium" pitchFamily="34" charset="0"/>
                <a:ea typeface="Instrument Sans Medium" pitchFamily="34" charset="-122"/>
                <a:cs typeface="Instrument Sans Medium" pitchFamily="34" charset="-120"/>
              </a:rPr>
              <a:t>, gerçek dünya verilerinde de yüksek performans gösterdiğini ortaya koymaktadır.</a:t>
            </a:r>
            <a:endParaRPr lang="en-US" sz="2000" dirty="0"/>
          </a:p>
        </p:txBody>
      </p:sp>
      <p:pic>
        <p:nvPicPr>
          <p:cNvPr id="1028" name="Picture 4" descr="NBA'de sezonun MVP'si Giannis Antetokounmpo oldu | Independent Türkçe">
            <a:extLst>
              <a:ext uri="{FF2B5EF4-FFF2-40B4-BE49-F238E27FC236}">
                <a16:creationId xmlns:a16="http://schemas.microsoft.com/office/drawing/2014/main" id="{B08CD47D-BA66-4E14-7D0E-24187D1C7A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3385" y="3116343"/>
            <a:ext cx="3103200" cy="203966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The Denver Nuggets' 2021 In Review: Nikola Jokic Wins MVP In A Year Defined  By Devastating Injuries">
            <a:extLst>
              <a:ext uri="{FF2B5EF4-FFF2-40B4-BE49-F238E27FC236}">
                <a16:creationId xmlns:a16="http://schemas.microsoft.com/office/drawing/2014/main" id="{6F2DCDDC-3ECA-5355-2F24-A813471ED4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386" y="5369184"/>
            <a:ext cx="3103200" cy="192678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5CF7D49-6585-8C8E-0276-DEC075BF03C2}"/>
              </a:ext>
            </a:extLst>
          </p:cNvPr>
          <p:cNvSpPr txBox="1"/>
          <p:nvPr/>
        </p:nvSpPr>
        <p:spPr>
          <a:xfrm>
            <a:off x="3596184" y="3787229"/>
            <a:ext cx="10059164" cy="707886"/>
          </a:xfrm>
          <a:prstGeom prst="rect">
            <a:avLst/>
          </a:prstGeom>
          <a:noFill/>
        </p:spPr>
        <p:txBody>
          <a:bodyPr wrap="none" rtlCol="0">
            <a:spAutoFit/>
          </a:bodyPr>
          <a:lstStyle/>
          <a:p>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tahmin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etmeyi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başardı</a:t>
            </a:r>
            <a:r>
              <a:rPr lang="en-US" sz="2000" dirty="0">
                <a:solidFill>
                  <a:srgbClr val="5B5F71"/>
                </a:solidFill>
                <a:latin typeface="Instrument Sans Medium" pitchFamily="34" charset="0"/>
                <a:ea typeface="Instrument Sans Medium" pitchFamily="34" charset="-122"/>
                <a:cs typeface="Instrument Sans Medium" pitchFamily="34" charset="-120"/>
              </a:rPr>
              <a:t>. Bu, </a:t>
            </a:r>
            <a:r>
              <a:rPr lang="en-US" sz="2000" dirty="0" err="1">
                <a:solidFill>
                  <a:srgbClr val="5B5F71"/>
                </a:solidFill>
                <a:latin typeface="Instrument Sans Medium" pitchFamily="34" charset="0"/>
                <a:ea typeface="Instrument Sans Medium" pitchFamily="34" charset="-122"/>
                <a:cs typeface="Instrument Sans Medium" pitchFamily="34" charset="-120"/>
              </a:rPr>
              <a:t>modellerin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tutarlılığını</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ve</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güvenilirliğini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göstermektedir</a:t>
            </a:r>
            <a:r>
              <a:rPr lang="en-US" sz="2000" dirty="0">
                <a:solidFill>
                  <a:srgbClr val="5B5F71"/>
                </a:solidFill>
                <a:latin typeface="Instrument Sans Medium" pitchFamily="34" charset="0"/>
                <a:ea typeface="Instrument Sans Medium" pitchFamily="34" charset="-122"/>
                <a:cs typeface="Instrument Sans Medium" pitchFamily="34" charset="-120"/>
              </a:rPr>
              <a:t>.</a:t>
            </a:r>
            <a:endParaRPr lang="en-US" sz="2000" dirty="0"/>
          </a:p>
          <a:p>
            <a:endParaRPr lang="en-US" sz="2000" dirty="0"/>
          </a:p>
        </p:txBody>
      </p:sp>
      <p:sp>
        <p:nvSpPr>
          <p:cNvPr id="9" name="TextBox 8">
            <a:extLst>
              <a:ext uri="{FF2B5EF4-FFF2-40B4-BE49-F238E27FC236}">
                <a16:creationId xmlns:a16="http://schemas.microsoft.com/office/drawing/2014/main" id="{097C5AA3-6368-9669-FCDD-84223EDE94E3}"/>
              </a:ext>
            </a:extLst>
          </p:cNvPr>
          <p:cNvSpPr txBox="1"/>
          <p:nvPr/>
        </p:nvSpPr>
        <p:spPr>
          <a:xfrm>
            <a:off x="3596184" y="6129277"/>
            <a:ext cx="8227516" cy="707886"/>
          </a:xfrm>
          <a:prstGeom prst="rect">
            <a:avLst/>
          </a:prstGeom>
          <a:noFill/>
        </p:spPr>
        <p:txBody>
          <a:bodyPr wrap="square" rtlCol="0">
            <a:spAutoFit/>
          </a:bodyPr>
          <a:lstStyle/>
          <a:p>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ise</a:t>
            </a:r>
            <a:r>
              <a:rPr lang="en-US" sz="2000" dirty="0">
                <a:solidFill>
                  <a:srgbClr val="5B5F71"/>
                </a:solidFill>
                <a:latin typeface="Instrument Sans Medium" pitchFamily="34" charset="0"/>
                <a:ea typeface="Instrument Sans Medium" pitchFamily="34" charset="-122"/>
                <a:cs typeface="Instrument Sans Medium" pitchFamily="34" charset="-120"/>
              </a:rPr>
              <a:t> 2021'de </a:t>
            </a:r>
            <a:r>
              <a:rPr lang="en-US" sz="2000" dirty="0" err="1">
                <a:solidFill>
                  <a:srgbClr val="5B5F71"/>
                </a:solidFill>
                <a:latin typeface="Instrument Sans Medium" pitchFamily="34" charset="0"/>
                <a:ea typeface="Instrument Sans Medium" pitchFamily="34" charset="-122"/>
                <a:cs typeface="Instrument Sans Medium" pitchFamily="34" charset="-120"/>
              </a:rPr>
              <a:t>üçüncü</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sırada</a:t>
            </a:r>
            <a:r>
              <a:rPr lang="en-US" sz="2000" dirty="0">
                <a:solidFill>
                  <a:srgbClr val="5B5F71"/>
                </a:solidFill>
                <a:latin typeface="Instrument Sans Medium" pitchFamily="34" charset="0"/>
                <a:ea typeface="Instrument Sans Medium" pitchFamily="34" charset="-122"/>
                <a:cs typeface="Instrument Sans Medium" pitchFamily="34" charset="-120"/>
              </a:rPr>
              <a:t>, 2022'de </a:t>
            </a:r>
            <a:r>
              <a:rPr lang="en-US" sz="2000" dirty="0" err="1">
                <a:solidFill>
                  <a:srgbClr val="5B5F71"/>
                </a:solidFill>
                <a:latin typeface="Instrument Sans Medium" pitchFamily="34" charset="0"/>
                <a:ea typeface="Instrument Sans Medium" pitchFamily="34" charset="-122"/>
                <a:cs typeface="Instrument Sans Medium" pitchFamily="34" charset="-120"/>
              </a:rPr>
              <a:t>ise</a:t>
            </a:r>
            <a:r>
              <a:rPr lang="en-US" sz="2000" dirty="0">
                <a:solidFill>
                  <a:srgbClr val="5B5F71"/>
                </a:solidFill>
                <a:latin typeface="Instrument Sans Medium" pitchFamily="34" charset="0"/>
                <a:ea typeface="Instrument Sans Medium" pitchFamily="34" charset="-122"/>
                <a:cs typeface="Instrument Sans Medium" pitchFamily="34" charset="-120"/>
              </a:rPr>
              <a:t> ilk 10 </a:t>
            </a:r>
            <a:r>
              <a:rPr lang="en-US" sz="2000" dirty="0" err="1">
                <a:solidFill>
                  <a:srgbClr val="5B5F71"/>
                </a:solidFill>
                <a:latin typeface="Instrument Sans Medium" pitchFamily="34" charset="0"/>
                <a:ea typeface="Instrument Sans Medium" pitchFamily="34" charset="-122"/>
                <a:cs typeface="Instrument Sans Medium" pitchFamily="34" charset="-120"/>
              </a:rPr>
              <a:t>içinde</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tahmin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etti</a:t>
            </a:r>
            <a:r>
              <a:rPr lang="en-US" sz="2000" dirty="0">
                <a:solidFill>
                  <a:srgbClr val="5B5F71"/>
                </a:solidFill>
                <a:latin typeface="Instrument Sans Medium" pitchFamily="34" charset="0"/>
                <a:ea typeface="Instrument Sans Medium" pitchFamily="34" charset="-122"/>
                <a:cs typeface="Instrument Sans Medium" pitchFamily="34" charset="-120"/>
              </a:rPr>
              <a:t>.</a:t>
            </a:r>
            <a:endParaRPr lang="en-US" sz="2000" dirty="0"/>
          </a:p>
          <a:p>
            <a:r>
              <a:rPr lang="en-US" sz="2000" dirty="0"/>
              <a:t> </a:t>
            </a:r>
          </a:p>
        </p:txBody>
      </p:sp>
      <p:sp>
        <p:nvSpPr>
          <p:cNvPr id="13" name="TextBox 12">
            <a:extLst>
              <a:ext uri="{FF2B5EF4-FFF2-40B4-BE49-F238E27FC236}">
                <a16:creationId xmlns:a16="http://schemas.microsoft.com/office/drawing/2014/main" id="{20D17D43-7968-1881-4298-969EDB033938}"/>
              </a:ext>
            </a:extLst>
          </p:cNvPr>
          <p:cNvSpPr txBox="1"/>
          <p:nvPr/>
        </p:nvSpPr>
        <p:spPr>
          <a:xfrm>
            <a:off x="3596184" y="1678166"/>
            <a:ext cx="6484467" cy="646331"/>
          </a:xfrm>
          <a:prstGeom prst="rect">
            <a:avLst/>
          </a:prstGeom>
          <a:noFill/>
        </p:spPr>
        <p:txBody>
          <a:bodyPr wrap="none" rtlCol="0">
            <a:spAutoFit/>
          </a:bodyPr>
          <a:lstStyle/>
          <a:p>
            <a:r>
              <a:rPr lang="en-US" dirty="0">
                <a:solidFill>
                  <a:srgbClr val="5B5F71"/>
                </a:solidFill>
                <a:latin typeface="Instrument Sans Medium" pitchFamily="34" charset="0"/>
                <a:ea typeface="Instrument Sans Medium" pitchFamily="34" charset="-122"/>
                <a:cs typeface="Instrument Sans Medium" pitchFamily="34" charset="-120"/>
              </a:rPr>
              <a:t> GNN </a:t>
            </a:r>
            <a:r>
              <a:rPr lang="en-US" dirty="0" err="1">
                <a:solidFill>
                  <a:srgbClr val="5B5F71"/>
                </a:solidFill>
                <a:latin typeface="Instrument Sans Medium" pitchFamily="34" charset="0"/>
                <a:ea typeface="Instrument Sans Medium" pitchFamily="34" charset="-122"/>
                <a:cs typeface="Instrument Sans Medium" pitchFamily="34" charset="-120"/>
              </a:rPr>
              <a:t>modelimiz</a:t>
            </a:r>
            <a:r>
              <a:rPr lang="en-US" dirty="0">
                <a:solidFill>
                  <a:srgbClr val="5B5F71"/>
                </a:solidFill>
                <a:latin typeface="Instrument Sans Medium" pitchFamily="34" charset="0"/>
                <a:ea typeface="Instrument Sans Medium" pitchFamily="34" charset="-122"/>
                <a:cs typeface="Instrument Sans Medium" pitchFamily="34" charset="-120"/>
              </a:rPr>
              <a:t> </a:t>
            </a:r>
            <a:r>
              <a:rPr lang="en-US" dirty="0" err="1">
                <a:solidFill>
                  <a:srgbClr val="5B5F71"/>
                </a:solidFill>
                <a:latin typeface="Instrument Sans Medium" pitchFamily="34" charset="0"/>
                <a:ea typeface="Instrument Sans Medium" pitchFamily="34" charset="-122"/>
                <a:cs typeface="Instrument Sans Medium" pitchFamily="34" charset="-120"/>
              </a:rPr>
              <a:t>ise</a:t>
            </a:r>
            <a:r>
              <a:rPr lang="en-US" dirty="0">
                <a:solidFill>
                  <a:srgbClr val="5B5F71"/>
                </a:solidFill>
                <a:latin typeface="Instrument Sans Medium" pitchFamily="34" charset="0"/>
                <a:ea typeface="Instrument Sans Medium" pitchFamily="34" charset="-122"/>
                <a:cs typeface="Instrument Sans Medium" pitchFamily="34" charset="-120"/>
              </a:rPr>
              <a:t> Kevin </a:t>
            </a:r>
            <a:r>
              <a:rPr lang="en-US" dirty="0" err="1">
                <a:solidFill>
                  <a:srgbClr val="5B5F71"/>
                </a:solidFill>
                <a:latin typeface="Instrument Sans Medium" pitchFamily="34" charset="0"/>
                <a:ea typeface="Instrument Sans Medium" pitchFamily="34" charset="-122"/>
                <a:cs typeface="Instrument Sans Medium" pitchFamily="34" charset="-120"/>
              </a:rPr>
              <a:t>Durant'i</a:t>
            </a:r>
            <a:r>
              <a:rPr lang="en-US" dirty="0">
                <a:solidFill>
                  <a:srgbClr val="5B5F71"/>
                </a:solidFill>
                <a:latin typeface="Instrument Sans Medium" pitchFamily="34" charset="0"/>
                <a:ea typeface="Instrument Sans Medium" pitchFamily="34" charset="-122"/>
                <a:cs typeface="Instrument Sans Medium" pitchFamily="34" charset="-120"/>
              </a:rPr>
              <a:t> </a:t>
            </a:r>
            <a:r>
              <a:rPr lang="en-US" dirty="0" err="1">
                <a:solidFill>
                  <a:srgbClr val="5B5F71"/>
                </a:solidFill>
                <a:latin typeface="Instrument Sans Medium" pitchFamily="34" charset="0"/>
                <a:ea typeface="Instrument Sans Medium" pitchFamily="34" charset="-122"/>
                <a:cs typeface="Instrument Sans Medium" pitchFamily="34" charset="-120"/>
              </a:rPr>
              <a:t>birinci</a:t>
            </a:r>
            <a:r>
              <a:rPr lang="en-US" dirty="0">
                <a:solidFill>
                  <a:srgbClr val="5B5F71"/>
                </a:solidFill>
                <a:latin typeface="Instrument Sans Medium" pitchFamily="34" charset="0"/>
                <a:ea typeface="Instrument Sans Medium" pitchFamily="34" charset="-122"/>
                <a:cs typeface="Instrument Sans Medium" pitchFamily="34" charset="-120"/>
              </a:rPr>
              <a:t> </a:t>
            </a:r>
            <a:r>
              <a:rPr lang="en-US" dirty="0" err="1">
                <a:solidFill>
                  <a:srgbClr val="5B5F71"/>
                </a:solidFill>
                <a:latin typeface="Instrument Sans Medium" pitchFamily="34" charset="0"/>
                <a:ea typeface="Instrument Sans Medium" pitchFamily="34" charset="-122"/>
                <a:cs typeface="Instrument Sans Medium" pitchFamily="34" charset="-120"/>
              </a:rPr>
              <a:t>sırada</a:t>
            </a:r>
            <a:r>
              <a:rPr lang="en-US" dirty="0">
                <a:solidFill>
                  <a:srgbClr val="5B5F71"/>
                </a:solidFill>
                <a:latin typeface="Instrument Sans Medium" pitchFamily="34" charset="0"/>
                <a:ea typeface="Instrument Sans Medium" pitchFamily="34" charset="-122"/>
                <a:cs typeface="Instrument Sans Medium" pitchFamily="34" charset="-120"/>
              </a:rPr>
              <a:t> </a:t>
            </a:r>
            <a:r>
              <a:rPr lang="en-US" dirty="0" err="1">
                <a:solidFill>
                  <a:srgbClr val="5B5F71"/>
                </a:solidFill>
                <a:latin typeface="Instrument Sans Medium" pitchFamily="34" charset="0"/>
                <a:ea typeface="Instrument Sans Medium" pitchFamily="34" charset="-122"/>
                <a:cs typeface="Instrument Sans Medium" pitchFamily="34" charset="-120"/>
              </a:rPr>
              <a:t>tahmin</a:t>
            </a:r>
            <a:r>
              <a:rPr lang="en-US" dirty="0">
                <a:solidFill>
                  <a:srgbClr val="5B5F71"/>
                </a:solidFill>
                <a:latin typeface="Instrument Sans Medium" pitchFamily="34" charset="0"/>
                <a:ea typeface="Instrument Sans Medium" pitchFamily="34" charset="-122"/>
                <a:cs typeface="Instrument Sans Medium" pitchFamily="34" charset="-120"/>
              </a:rPr>
              <a:t> </a:t>
            </a:r>
            <a:r>
              <a:rPr lang="en-US" dirty="0" err="1">
                <a:solidFill>
                  <a:srgbClr val="5B5F71"/>
                </a:solidFill>
                <a:latin typeface="Instrument Sans Medium" pitchFamily="34" charset="0"/>
                <a:ea typeface="Instrument Sans Medium" pitchFamily="34" charset="-122"/>
                <a:cs typeface="Instrument Sans Medium" pitchFamily="34" charset="-120"/>
              </a:rPr>
              <a:t>etti</a:t>
            </a:r>
            <a:r>
              <a:rPr lang="en-US" dirty="0">
                <a:solidFill>
                  <a:srgbClr val="5B5F71"/>
                </a:solidFill>
                <a:latin typeface="Instrument Sans Medium" pitchFamily="34" charset="0"/>
                <a:ea typeface="Instrument Sans Medium" pitchFamily="34" charset="-122"/>
                <a:cs typeface="Instrument Sans Medium" pitchFamily="34" charset="-120"/>
              </a:rPr>
              <a:t>.</a:t>
            </a:r>
            <a:endParaRPr lang="en-US" dirty="0"/>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1196459"/>
            <a:ext cx="5662970" cy="620078"/>
          </a:xfrm>
          <a:prstGeom prst="rect">
            <a:avLst/>
          </a:prstGeom>
          <a:noFill/>
          <a:ln/>
        </p:spPr>
        <p:txBody>
          <a:bodyPr wrap="none" lIns="0" tIns="0" rIns="0" bIns="0" rtlCol="0" anchor="t"/>
          <a:lstStyle/>
          <a:p>
            <a:pPr marL="0" indent="0" algn="l">
              <a:lnSpc>
                <a:spcPts val="4850"/>
              </a:lnSpc>
              <a:buNone/>
            </a:pPr>
            <a:r>
              <a:rPr lang="en-US" sz="3200" dirty="0" err="1">
                <a:solidFill>
                  <a:srgbClr val="505468"/>
                </a:solidFill>
                <a:latin typeface="Instrument Sans Semi Bold" pitchFamily="34" charset="0"/>
                <a:ea typeface="Instrument Sans Semi Bold" pitchFamily="34" charset="-122"/>
                <a:cs typeface="Instrument Sans Semi Bold" pitchFamily="34" charset="-120"/>
              </a:rPr>
              <a:t>Katkılarımız</a:t>
            </a:r>
            <a:endParaRPr lang="en-US" sz="3200" dirty="0"/>
          </a:p>
        </p:txBody>
      </p:sp>
      <p:pic>
        <p:nvPicPr>
          <p:cNvPr id="3" name="Image 0" descr="preencoded.png"/>
          <p:cNvPicPr>
            <a:picLocks noChangeAspect="1"/>
          </p:cNvPicPr>
          <p:nvPr/>
        </p:nvPicPr>
        <p:blipFill>
          <a:blip r:embed="rId3"/>
          <a:stretch>
            <a:fillRect/>
          </a:stretch>
        </p:blipFill>
        <p:spPr>
          <a:xfrm>
            <a:off x="793790" y="2337435"/>
            <a:ext cx="4926568" cy="3931563"/>
          </a:xfrm>
          <a:prstGeom prst="rect">
            <a:avLst/>
          </a:prstGeom>
        </p:spPr>
      </p:pic>
      <p:sp>
        <p:nvSpPr>
          <p:cNvPr id="4" name="Text 1"/>
          <p:cNvSpPr/>
          <p:nvPr/>
        </p:nvSpPr>
        <p:spPr>
          <a:xfrm>
            <a:off x="6212086" y="2292787"/>
            <a:ext cx="7632025" cy="317540"/>
          </a:xfrm>
          <a:prstGeom prst="rect">
            <a:avLst/>
          </a:prstGeom>
          <a:noFill/>
          <a:ln/>
        </p:spPr>
        <p:txBody>
          <a:bodyPr wrap="none" lIns="0" tIns="0" rIns="0" bIns="0" rtlCol="0" anchor="t"/>
          <a:lstStyle/>
          <a:p>
            <a:pPr marL="0" indent="0" algn="l">
              <a:lnSpc>
                <a:spcPts val="2500"/>
              </a:lnSpc>
              <a:buNone/>
            </a:pPr>
            <a:endParaRPr lang="en-US" sz="2000" dirty="0"/>
          </a:p>
        </p:txBody>
      </p:sp>
      <p:sp>
        <p:nvSpPr>
          <p:cNvPr id="5" name="Text 2"/>
          <p:cNvSpPr/>
          <p:nvPr/>
        </p:nvSpPr>
        <p:spPr>
          <a:xfrm>
            <a:off x="6204585" y="1905833"/>
            <a:ext cx="7632025" cy="635079"/>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Modelimizin %80'lik doğruluk oranı, literatürdeki benzer çalışmalardan daha yüksektir. Bu </a:t>
            </a:r>
            <a:r>
              <a:rPr lang="en-US" sz="2000" dirty="0" err="1">
                <a:solidFill>
                  <a:srgbClr val="5B5F71"/>
                </a:solidFill>
                <a:latin typeface="Instrument Sans Medium" pitchFamily="34" charset="0"/>
                <a:ea typeface="Instrument Sans Medium" pitchFamily="34" charset="-122"/>
                <a:cs typeface="Instrument Sans Medium" pitchFamily="34" charset="-120"/>
              </a:rPr>
              <a:t>başarı</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beş</a:t>
            </a:r>
            <a:r>
              <a:rPr lang="en-US" sz="2000" dirty="0">
                <a:solidFill>
                  <a:srgbClr val="5B5F71"/>
                </a:solidFill>
                <a:latin typeface="Instrument Sans Medium" pitchFamily="34" charset="0"/>
                <a:ea typeface="Instrument Sans Medium" pitchFamily="34" charset="-122"/>
                <a:cs typeface="Instrument Sans Medium" pitchFamily="34" charset="-120"/>
              </a:rPr>
              <a:t> temel faktöre dayandırılabilir: </a:t>
            </a:r>
            <a:endParaRPr lang="en-US" sz="2000" dirty="0"/>
          </a:p>
        </p:txBody>
      </p:sp>
      <p:sp>
        <p:nvSpPr>
          <p:cNvPr id="6" name="Text 3"/>
          <p:cNvSpPr/>
          <p:nvPr/>
        </p:nvSpPr>
        <p:spPr>
          <a:xfrm>
            <a:off x="6072386" y="3102888"/>
            <a:ext cx="7632025" cy="635079"/>
          </a:xfrm>
          <a:prstGeom prst="rect">
            <a:avLst/>
          </a:prstGeom>
          <a:noFill/>
          <a:ln/>
        </p:spPr>
        <p:txBody>
          <a:bodyPr wrap="square" lIns="0" tIns="0" rIns="0" bIns="0" rtlCol="0" anchor="t"/>
          <a:lstStyle/>
          <a:p>
            <a:pPr marL="342900" indent="-342900" algn="l">
              <a:lnSpc>
                <a:spcPts val="2500"/>
              </a:lnSpc>
              <a:buSzPct val="100000"/>
              <a:buFont typeface="+mj-lt"/>
              <a:buAutoNum type="arabicPeriod"/>
            </a:pPr>
            <a:r>
              <a:rPr lang="en-US" sz="2000" dirty="0">
                <a:solidFill>
                  <a:srgbClr val="5B5F71"/>
                </a:solidFill>
                <a:latin typeface="Instrument Sans Medium" pitchFamily="34" charset="0"/>
                <a:ea typeface="Instrument Sans Medium" pitchFamily="34" charset="-122"/>
                <a:cs typeface="Instrument Sans Medium" pitchFamily="34" charset="-120"/>
              </a:rPr>
              <a:t>Özellik Mühendisliği: Clutch skoru ve takım sıralaması gibi özgün özelliklerinin modele dahil edilmesi.</a:t>
            </a:r>
            <a:endParaRPr lang="en-US" sz="2000" dirty="0"/>
          </a:p>
        </p:txBody>
      </p:sp>
      <p:sp>
        <p:nvSpPr>
          <p:cNvPr id="7" name="Text 4"/>
          <p:cNvSpPr/>
          <p:nvPr/>
        </p:nvSpPr>
        <p:spPr>
          <a:xfrm>
            <a:off x="6072385" y="3954839"/>
            <a:ext cx="7632025" cy="635079"/>
          </a:xfrm>
          <a:prstGeom prst="rect">
            <a:avLst/>
          </a:prstGeom>
          <a:noFill/>
          <a:ln/>
        </p:spPr>
        <p:txBody>
          <a:bodyPr wrap="square" lIns="0" tIns="0" rIns="0" bIns="0" rtlCol="0" anchor="t"/>
          <a:lstStyle/>
          <a:p>
            <a:pPr marL="342900" indent="-342900" algn="l">
              <a:lnSpc>
                <a:spcPts val="2500"/>
              </a:lnSpc>
              <a:buSzPct val="100000"/>
              <a:buFont typeface="+mj-lt"/>
              <a:buAutoNum type="arabicPeriod" startAt="2"/>
            </a:pPr>
            <a:r>
              <a:rPr lang="en-US" sz="2000" dirty="0">
                <a:solidFill>
                  <a:srgbClr val="5B5F71"/>
                </a:solidFill>
                <a:latin typeface="Instrument Sans Medium" pitchFamily="34" charset="0"/>
                <a:ea typeface="Instrument Sans Medium" pitchFamily="34" charset="-122"/>
                <a:cs typeface="Instrument Sans Medium" pitchFamily="34" charset="-120"/>
              </a:rPr>
              <a:t>Özellik Seçimi: Feature importance ve korelasyon analizi gibi yöntemlerle en önemli özelliklerin belirlenmesi.</a:t>
            </a:r>
            <a:endParaRPr lang="en-US" sz="2000" dirty="0"/>
          </a:p>
        </p:txBody>
      </p:sp>
      <p:sp>
        <p:nvSpPr>
          <p:cNvPr id="8" name="Text 5"/>
          <p:cNvSpPr/>
          <p:nvPr/>
        </p:nvSpPr>
        <p:spPr>
          <a:xfrm>
            <a:off x="6072384" y="4706778"/>
            <a:ext cx="7632025" cy="635079"/>
          </a:xfrm>
          <a:prstGeom prst="rect">
            <a:avLst/>
          </a:prstGeom>
          <a:noFill/>
          <a:ln/>
        </p:spPr>
        <p:txBody>
          <a:bodyPr wrap="square" lIns="0" tIns="0" rIns="0" bIns="0" rtlCol="0" anchor="t"/>
          <a:lstStyle/>
          <a:p>
            <a:pPr marL="342900" indent="-342900" algn="l">
              <a:lnSpc>
                <a:spcPts val="2500"/>
              </a:lnSpc>
              <a:buSzPct val="100000"/>
              <a:buFont typeface="+mj-lt"/>
              <a:buAutoNum type="arabicPeriod" startAt="3"/>
            </a:pPr>
            <a:r>
              <a:rPr lang="en-US" sz="2000" dirty="0">
                <a:solidFill>
                  <a:srgbClr val="5B5F71"/>
                </a:solidFill>
                <a:latin typeface="Instrument Sans Medium" pitchFamily="34" charset="0"/>
                <a:ea typeface="Instrument Sans Medium" pitchFamily="34" charset="-122"/>
                <a:cs typeface="Instrument Sans Medium" pitchFamily="34" charset="-120"/>
              </a:rPr>
              <a:t>Hiperparametre Optimizasyonu: GridSearch yöntemiyle modelin parametrelerinin detaylı şekilde optimize </a:t>
            </a:r>
            <a:r>
              <a:rPr lang="en-US" sz="2000" dirty="0" err="1">
                <a:solidFill>
                  <a:srgbClr val="5B5F71"/>
                </a:solidFill>
                <a:latin typeface="Instrument Sans Medium" pitchFamily="34" charset="0"/>
                <a:ea typeface="Instrument Sans Medium" pitchFamily="34" charset="-122"/>
                <a:cs typeface="Instrument Sans Medium" pitchFamily="34" charset="-120"/>
              </a:rPr>
              <a:t>edilmesi</a:t>
            </a:r>
            <a:endParaRPr lang="en-US" sz="2000" dirty="0">
              <a:solidFill>
                <a:srgbClr val="5B5F71"/>
              </a:solidFill>
              <a:latin typeface="Instrument Sans Medium" pitchFamily="34" charset="0"/>
              <a:ea typeface="Instrument Sans Medium" pitchFamily="34" charset="-122"/>
              <a:cs typeface="Instrument Sans Medium" pitchFamily="34" charset="-120"/>
            </a:endParaRPr>
          </a:p>
        </p:txBody>
      </p:sp>
      <p:sp>
        <p:nvSpPr>
          <p:cNvPr id="9" name="Text 6"/>
          <p:cNvSpPr/>
          <p:nvPr/>
        </p:nvSpPr>
        <p:spPr>
          <a:xfrm>
            <a:off x="6072386" y="6366606"/>
            <a:ext cx="13042821" cy="317540"/>
          </a:xfrm>
          <a:prstGeom prst="rect">
            <a:avLst/>
          </a:prstGeom>
          <a:noFill/>
          <a:ln/>
        </p:spPr>
        <p:txBody>
          <a:bodyPr wrap="none" lIns="0" tIns="0" rIns="0" bIns="0" rtlCol="0" anchor="t"/>
          <a:lstStyle/>
          <a:p>
            <a:pPr>
              <a:lnSpc>
                <a:spcPts val="2500"/>
              </a:lnSpc>
              <a:buSzPct val="100000"/>
            </a:pPr>
            <a:r>
              <a:rPr lang="en-US" sz="2000" dirty="0">
                <a:solidFill>
                  <a:srgbClr val="5B5F71"/>
                </a:solidFill>
                <a:latin typeface="Instrument Sans Medium" pitchFamily="34" charset="0"/>
              </a:rPr>
              <a:t> 5. Deep Learning </a:t>
            </a:r>
            <a:r>
              <a:rPr lang="en-US" sz="2000" dirty="0" err="1">
                <a:solidFill>
                  <a:srgbClr val="5B5F71"/>
                </a:solidFill>
                <a:latin typeface="Instrument Sans Medium" pitchFamily="34" charset="0"/>
              </a:rPr>
              <a:t>Uygulamaları</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Verinin</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boyutu</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ile</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ilgili</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değişiklikler</a:t>
            </a:r>
            <a:r>
              <a:rPr lang="en-US" sz="2000" dirty="0">
                <a:solidFill>
                  <a:srgbClr val="5B5F71"/>
                </a:solidFill>
                <a:latin typeface="Instrument Sans Medium" pitchFamily="34" charset="0"/>
              </a:rPr>
              <a:t> </a:t>
            </a:r>
          </a:p>
          <a:p>
            <a:pPr>
              <a:lnSpc>
                <a:spcPts val="2500"/>
              </a:lnSpc>
              <a:buSzPct val="100000"/>
            </a:pP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sonucu</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farklı</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algoritmaların</a:t>
            </a:r>
            <a:r>
              <a:rPr lang="en-US" sz="2000" dirty="0">
                <a:solidFill>
                  <a:srgbClr val="5B5F71"/>
                </a:solidFill>
                <a:latin typeface="Instrument Sans Medium" pitchFamily="34" charset="0"/>
              </a:rPr>
              <a:t> problem </a:t>
            </a:r>
            <a:r>
              <a:rPr lang="en-US" sz="2000" dirty="0" err="1">
                <a:solidFill>
                  <a:srgbClr val="5B5F71"/>
                </a:solidFill>
                <a:latin typeface="Instrument Sans Medium" pitchFamily="34" charset="0"/>
              </a:rPr>
              <a:t>üzerinde</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uygulanabilmesi</a:t>
            </a:r>
            <a:endParaRPr lang="en-US" sz="2000" dirty="0"/>
          </a:p>
        </p:txBody>
      </p:sp>
      <p:sp>
        <p:nvSpPr>
          <p:cNvPr id="10" name="TextBox 9">
            <a:extLst>
              <a:ext uri="{FF2B5EF4-FFF2-40B4-BE49-F238E27FC236}">
                <a16:creationId xmlns:a16="http://schemas.microsoft.com/office/drawing/2014/main" id="{C38EB09A-8CBD-DF04-7DD1-FDC60688E093}"/>
              </a:ext>
            </a:extLst>
          </p:cNvPr>
          <p:cNvSpPr txBox="1"/>
          <p:nvPr/>
        </p:nvSpPr>
        <p:spPr>
          <a:xfrm>
            <a:off x="5909582" y="5458717"/>
            <a:ext cx="8060220" cy="1041311"/>
          </a:xfrm>
          <a:prstGeom prst="rect">
            <a:avLst/>
          </a:prstGeom>
          <a:noFill/>
        </p:spPr>
        <p:txBody>
          <a:bodyPr wrap="none" rtlCol="0">
            <a:spAutoFit/>
          </a:bodyPr>
          <a:lstStyle/>
          <a:p>
            <a:pPr>
              <a:lnSpc>
                <a:spcPts val="2500"/>
              </a:lnSpc>
              <a:buSzPct val="100000"/>
            </a:pPr>
            <a:r>
              <a:rPr lang="en-US" sz="2000" dirty="0">
                <a:solidFill>
                  <a:srgbClr val="5B5F71"/>
                </a:solidFill>
                <a:latin typeface="Instrument Sans Medium" pitchFamily="34" charset="0"/>
              </a:rPr>
              <a:t>  4.  Veri </a:t>
            </a:r>
            <a:r>
              <a:rPr lang="en-US" sz="2000" dirty="0" err="1">
                <a:solidFill>
                  <a:srgbClr val="5B5F71"/>
                </a:solidFill>
                <a:latin typeface="Instrument Sans Medium" pitchFamily="34" charset="0"/>
              </a:rPr>
              <a:t>İşleme</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Güncel</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veri</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işleme</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tekniklerinin</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denenip</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en</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yüksek</a:t>
            </a:r>
            <a:r>
              <a:rPr lang="en-US" sz="2000" dirty="0">
                <a:solidFill>
                  <a:srgbClr val="5B5F71"/>
                </a:solidFill>
                <a:latin typeface="Instrument Sans Medium" pitchFamily="34" charset="0"/>
              </a:rPr>
              <a:t> </a:t>
            </a:r>
          </a:p>
          <a:p>
            <a:pPr>
              <a:lnSpc>
                <a:spcPts val="2500"/>
              </a:lnSpc>
              <a:buSzPct val="100000"/>
            </a:pP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başarıya</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ulaştıracak</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yapının</a:t>
            </a:r>
            <a:r>
              <a:rPr lang="en-US" sz="2000" dirty="0">
                <a:solidFill>
                  <a:srgbClr val="5B5F71"/>
                </a:solidFill>
                <a:latin typeface="Instrument Sans Medium" pitchFamily="34" charset="0"/>
              </a:rPr>
              <a:t> </a:t>
            </a:r>
            <a:r>
              <a:rPr lang="en-US" sz="2000" dirty="0" err="1">
                <a:solidFill>
                  <a:srgbClr val="5B5F71"/>
                </a:solidFill>
                <a:latin typeface="Instrument Sans Medium" pitchFamily="34" charset="0"/>
              </a:rPr>
              <a:t>oluşturulması</a:t>
            </a:r>
            <a:endParaRPr lang="en-US" sz="2000" dirty="0">
              <a:solidFill>
                <a:srgbClr val="5B5F71"/>
              </a:solidFill>
              <a:latin typeface="Instrument Sans Medium" pitchFamily="34" charset="0"/>
            </a:endParaRPr>
          </a:p>
          <a:p>
            <a:endParaRPr lang="en-US" sz="20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686335"/>
            <a:ext cx="7298174" cy="620078"/>
          </a:xfrm>
          <a:prstGeom prst="rect">
            <a:avLst/>
          </a:prstGeom>
          <a:noFill/>
          <a:ln/>
        </p:spPr>
        <p:txBody>
          <a:bodyPr wrap="none" lIns="0" tIns="0" rIns="0" bIns="0" rtlCol="0" anchor="t"/>
          <a:lstStyle/>
          <a:p>
            <a:pPr marL="0" indent="0" algn="l">
              <a:lnSpc>
                <a:spcPts val="485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Sonuçlar ve Gelecek Çalışmalar</a:t>
            </a:r>
            <a:endParaRPr lang="en-US" sz="3200" dirty="0"/>
          </a:p>
        </p:txBody>
      </p:sp>
      <p:sp>
        <p:nvSpPr>
          <p:cNvPr id="4" name="Shape 1"/>
          <p:cNvSpPr/>
          <p:nvPr/>
        </p:nvSpPr>
        <p:spPr>
          <a:xfrm>
            <a:off x="793790" y="1728073"/>
            <a:ext cx="3679031" cy="3381494"/>
          </a:xfrm>
          <a:prstGeom prst="roundRect">
            <a:avLst>
              <a:gd name="adj" fmla="val 2465"/>
            </a:avLst>
          </a:prstGeom>
          <a:solidFill>
            <a:srgbClr val="E2E3E9"/>
          </a:solidFill>
          <a:ln w="7620">
            <a:solidFill>
              <a:srgbClr val="C8C9CF"/>
            </a:solidFill>
            <a:prstDash val="solid"/>
          </a:ln>
        </p:spPr>
        <p:txBody>
          <a:bodyPr/>
          <a:lstStyle/>
          <a:p>
            <a:endParaRPr lang="tr-TR"/>
          </a:p>
        </p:txBody>
      </p:sp>
      <p:sp>
        <p:nvSpPr>
          <p:cNvPr id="5" name="Text 2"/>
          <p:cNvSpPr/>
          <p:nvPr/>
        </p:nvSpPr>
        <p:spPr>
          <a:xfrm>
            <a:off x="999768" y="1934051"/>
            <a:ext cx="2611755" cy="310158"/>
          </a:xfrm>
          <a:prstGeom prst="rect">
            <a:avLst/>
          </a:prstGeom>
          <a:noFill/>
          <a:ln/>
        </p:spPr>
        <p:txBody>
          <a:bodyPr wrap="none" lIns="0" tIns="0" rIns="0" bIns="0" rtlCol="0" anchor="t"/>
          <a:lstStyle/>
          <a:p>
            <a:pPr marL="0" indent="0" algn="l">
              <a:lnSpc>
                <a:spcPts val="2400"/>
              </a:lnSpc>
              <a:buNone/>
            </a:pPr>
            <a:r>
              <a:rPr lang="en-US" sz="1950" dirty="0">
                <a:solidFill>
                  <a:srgbClr val="5B5F71"/>
                </a:solidFill>
                <a:latin typeface="Instrument Sans Semi Bold" pitchFamily="34" charset="0"/>
                <a:ea typeface="Instrument Sans Semi Bold" pitchFamily="34" charset="-122"/>
                <a:cs typeface="Instrument Sans Semi Bold" pitchFamily="34" charset="-120"/>
              </a:rPr>
              <a:t>Başarılı Tahmin Modeli</a:t>
            </a:r>
            <a:endParaRPr lang="en-US" sz="1950" dirty="0"/>
          </a:p>
        </p:txBody>
      </p:sp>
      <p:sp>
        <p:nvSpPr>
          <p:cNvPr id="6" name="Text 3"/>
          <p:cNvSpPr/>
          <p:nvPr/>
        </p:nvSpPr>
        <p:spPr>
          <a:xfrm>
            <a:off x="999768" y="2363272"/>
            <a:ext cx="3267075" cy="2540318"/>
          </a:xfrm>
          <a:prstGeom prst="rect">
            <a:avLst/>
          </a:prstGeom>
          <a:noFill/>
          <a:ln/>
        </p:spPr>
        <p:txBody>
          <a:bodyPr wrap="square" lIns="0" tIns="0" rIns="0" bIns="0" rtlCol="0" anchor="t"/>
          <a:lstStyle/>
          <a:p>
            <a:pPr marL="0" indent="0" algn="l">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Geliştirilen CNN modelimiz %80'lik doğruluk oranıyla literatürdeki benzer çalışmalardan daha yüksek başarı göstermiştir. Bu başarı, özellik mühendisliği, özellik seçimi, hiperparametre optimizasyonu ve kategorik veri işleme tekniklerinin etkili kullanımına dayanmaktadır.</a:t>
            </a:r>
            <a:endParaRPr lang="en-US" sz="1550" dirty="0"/>
          </a:p>
        </p:txBody>
      </p:sp>
      <p:sp>
        <p:nvSpPr>
          <p:cNvPr id="7" name="Shape 4"/>
          <p:cNvSpPr/>
          <p:nvPr/>
        </p:nvSpPr>
        <p:spPr>
          <a:xfrm>
            <a:off x="4671179" y="1728073"/>
            <a:ext cx="3679031" cy="3381494"/>
          </a:xfrm>
          <a:prstGeom prst="roundRect">
            <a:avLst>
              <a:gd name="adj" fmla="val 2465"/>
            </a:avLst>
          </a:prstGeom>
          <a:solidFill>
            <a:srgbClr val="E2E3E9"/>
          </a:solidFill>
          <a:ln w="7620">
            <a:solidFill>
              <a:srgbClr val="C8C9CF"/>
            </a:solidFill>
            <a:prstDash val="solid"/>
          </a:ln>
        </p:spPr>
        <p:txBody>
          <a:bodyPr/>
          <a:lstStyle/>
          <a:p>
            <a:endParaRPr lang="tr-TR"/>
          </a:p>
        </p:txBody>
      </p:sp>
      <p:sp>
        <p:nvSpPr>
          <p:cNvPr id="8" name="Text 5"/>
          <p:cNvSpPr/>
          <p:nvPr/>
        </p:nvSpPr>
        <p:spPr>
          <a:xfrm>
            <a:off x="4877157" y="1934051"/>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5B5F71"/>
                </a:solidFill>
                <a:latin typeface="Instrument Sans Semi Bold" pitchFamily="34" charset="0"/>
                <a:ea typeface="Instrument Sans Semi Bold" pitchFamily="34" charset="-122"/>
                <a:cs typeface="Instrument Sans Semi Bold" pitchFamily="34" charset="-120"/>
              </a:rPr>
              <a:t>Yenilikçi Özellikler</a:t>
            </a:r>
            <a:endParaRPr lang="en-US" sz="1950" dirty="0"/>
          </a:p>
        </p:txBody>
      </p:sp>
      <p:sp>
        <p:nvSpPr>
          <p:cNvPr id="9" name="Text 6"/>
          <p:cNvSpPr/>
          <p:nvPr/>
        </p:nvSpPr>
        <p:spPr>
          <a:xfrm>
            <a:off x="4877157" y="2363272"/>
            <a:ext cx="3267075" cy="2540318"/>
          </a:xfrm>
          <a:prstGeom prst="rect">
            <a:avLst/>
          </a:prstGeom>
          <a:noFill/>
          <a:ln/>
        </p:spPr>
        <p:txBody>
          <a:bodyPr wrap="square" lIns="0" tIns="0" rIns="0" bIns="0" rtlCol="0" anchor="t"/>
          <a:lstStyle/>
          <a:p>
            <a:pPr marL="0" indent="0" algn="l">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Clutch Time Puanı ve Takım Sıralaması gibi özgün özelliklerin modele dahil edilmesi, tahmin doğruluğunu önemli ölçüde artırmıştır. Bu özellikler, oyuncuların kritik anlardaki performansını ve takım başarısını daha iyi yansıtmaktadır.</a:t>
            </a:r>
            <a:endParaRPr lang="en-US" sz="1550" dirty="0"/>
          </a:p>
        </p:txBody>
      </p:sp>
      <p:sp>
        <p:nvSpPr>
          <p:cNvPr id="10" name="Shape 7"/>
          <p:cNvSpPr/>
          <p:nvPr/>
        </p:nvSpPr>
        <p:spPr>
          <a:xfrm>
            <a:off x="793790" y="5307925"/>
            <a:ext cx="7556421" cy="2111335"/>
          </a:xfrm>
          <a:prstGeom prst="roundRect">
            <a:avLst>
              <a:gd name="adj" fmla="val 3948"/>
            </a:avLst>
          </a:prstGeom>
          <a:solidFill>
            <a:srgbClr val="E2E3E9"/>
          </a:solidFill>
          <a:ln w="7620">
            <a:solidFill>
              <a:srgbClr val="C8C9CF"/>
            </a:solidFill>
            <a:prstDash val="solid"/>
          </a:ln>
        </p:spPr>
        <p:txBody>
          <a:bodyPr/>
          <a:lstStyle/>
          <a:p>
            <a:endParaRPr lang="tr-TR"/>
          </a:p>
        </p:txBody>
      </p:sp>
      <p:sp>
        <p:nvSpPr>
          <p:cNvPr id="11" name="Text 8"/>
          <p:cNvSpPr/>
          <p:nvPr/>
        </p:nvSpPr>
        <p:spPr>
          <a:xfrm>
            <a:off x="999768" y="5513903"/>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5B5F71"/>
                </a:solidFill>
                <a:latin typeface="Instrument Sans Semi Bold" pitchFamily="34" charset="0"/>
                <a:ea typeface="Instrument Sans Semi Bold" pitchFamily="34" charset="-122"/>
                <a:cs typeface="Instrument Sans Semi Bold" pitchFamily="34" charset="-120"/>
              </a:rPr>
              <a:t>Gelecek Araştırmalar</a:t>
            </a:r>
            <a:endParaRPr lang="en-US" sz="1950" dirty="0"/>
          </a:p>
        </p:txBody>
      </p:sp>
      <p:sp>
        <p:nvSpPr>
          <p:cNvPr id="12" name="Text 9"/>
          <p:cNvSpPr/>
          <p:nvPr/>
        </p:nvSpPr>
        <p:spPr>
          <a:xfrm>
            <a:off x="999768" y="5943124"/>
            <a:ext cx="7144464" cy="1270159"/>
          </a:xfrm>
          <a:prstGeom prst="rect">
            <a:avLst/>
          </a:prstGeom>
          <a:noFill/>
          <a:ln/>
        </p:spPr>
        <p:txBody>
          <a:bodyPr wrap="square" lIns="0" tIns="0" rIns="0" bIns="0" rtlCol="0" anchor="t"/>
          <a:lstStyle/>
          <a:p>
            <a:pPr marL="0" indent="0" algn="l">
              <a:lnSpc>
                <a:spcPts val="2500"/>
              </a:lnSpc>
              <a:buNone/>
            </a:pPr>
            <a:r>
              <a:rPr lang="en-US" sz="1550" dirty="0">
                <a:solidFill>
                  <a:srgbClr val="5B5F71"/>
                </a:solidFill>
                <a:latin typeface="Instrument Sans Medium" pitchFamily="34" charset="0"/>
                <a:ea typeface="Instrument Sans Medium" pitchFamily="34" charset="-122"/>
                <a:cs typeface="Instrument Sans Medium" pitchFamily="34" charset="-120"/>
              </a:rPr>
              <a:t>Gelecekteki çalışmalar, veri setine oyuncuların fiziksel durumu, antrenman geçmişi ve sosyal medya etkileşimleri gibi daha geniş veri kaynaklarını entegre ederek modeli çok boyutlu hâle getirebilir. Ayrıca, farklı liglerde benzer yaklaşımların uygulanması yeni araştırma alanları sunmaktadır.</a:t>
            </a:r>
            <a:endParaRPr lang="en-US" sz="15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577929" y="337383"/>
            <a:ext cx="3612475" cy="451485"/>
          </a:xfrm>
          <a:prstGeom prst="rect">
            <a:avLst/>
          </a:prstGeom>
          <a:noFill/>
          <a:ln/>
        </p:spPr>
        <p:txBody>
          <a:bodyPr wrap="none" lIns="0" tIns="0" rIns="0" bIns="0" rtlCol="0" anchor="t"/>
          <a:lstStyle/>
          <a:p>
            <a:pPr marL="0" indent="0" algn="l">
              <a:lnSpc>
                <a:spcPts val="355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Kaynakça </a:t>
            </a:r>
            <a:endParaRPr lang="en-US" sz="3200" dirty="0"/>
          </a:p>
        </p:txBody>
      </p:sp>
      <p:sp>
        <p:nvSpPr>
          <p:cNvPr id="3" name="Text 1"/>
          <p:cNvSpPr/>
          <p:nvPr/>
        </p:nvSpPr>
        <p:spPr>
          <a:xfrm>
            <a:off x="577929" y="1347668"/>
            <a:ext cx="13474541" cy="231219"/>
          </a:xfrm>
          <a:prstGeom prst="rect">
            <a:avLst/>
          </a:prstGeom>
          <a:noFill/>
          <a:ln/>
        </p:spPr>
        <p:txBody>
          <a:bodyPr wrap="non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[1] M. Chen, “Predict NBA Regular Season MVP Winner,” in Proc. Int. Conf. Ind. Eng. Oper. Manag., Bogota, Colombia, Oct. 2017, pp. 44–51.</a:t>
            </a:r>
            <a:endParaRPr lang="en-US" sz="1100" dirty="0"/>
          </a:p>
        </p:txBody>
      </p:sp>
      <p:sp>
        <p:nvSpPr>
          <p:cNvPr id="4" name="Text 2"/>
          <p:cNvSpPr/>
          <p:nvPr/>
        </p:nvSpPr>
        <p:spPr>
          <a:xfrm>
            <a:off x="577929" y="1741408"/>
            <a:ext cx="13474541" cy="231219"/>
          </a:xfrm>
          <a:prstGeom prst="rect">
            <a:avLst/>
          </a:prstGeom>
          <a:noFill/>
          <a:ln/>
        </p:spPr>
        <p:txBody>
          <a:bodyPr wrap="non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 [2] M. Chen and C. Chen, “Data mining computing of predicting NBA 2019–2020 regular season MVP winner,” in Proc. Int. Conf. Ind. Eng. Oper. Manag., Bogotá, Colombia, Oct. 2020, pp. 1–9. </a:t>
            </a:r>
            <a:endParaRPr lang="en-US" sz="1100" dirty="0"/>
          </a:p>
        </p:txBody>
      </p:sp>
      <p:sp>
        <p:nvSpPr>
          <p:cNvPr id="5" name="Text 3"/>
          <p:cNvSpPr/>
          <p:nvPr/>
        </p:nvSpPr>
        <p:spPr>
          <a:xfrm>
            <a:off x="577929" y="2135148"/>
            <a:ext cx="13474541" cy="231219"/>
          </a:xfrm>
          <a:prstGeom prst="rect">
            <a:avLst/>
          </a:prstGeom>
          <a:noFill/>
          <a:ln/>
        </p:spPr>
        <p:txBody>
          <a:bodyPr wrap="non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[3] Y. Zhai and T. Xu, “Novel metric to predict NBA regular season MVP,” in Proc. 2024 IEEE 10th Int. Conf. High Perform. Smart Comput. (HPSC), Beijing, China, 2024, pp. 36– 42.</a:t>
            </a:r>
            <a:endParaRPr lang="en-US" sz="1100" dirty="0"/>
          </a:p>
        </p:txBody>
      </p:sp>
      <p:sp>
        <p:nvSpPr>
          <p:cNvPr id="6" name="Text 4"/>
          <p:cNvSpPr/>
          <p:nvPr/>
        </p:nvSpPr>
        <p:spPr>
          <a:xfrm>
            <a:off x="577929" y="2528888"/>
            <a:ext cx="13474541" cy="231219"/>
          </a:xfrm>
          <a:prstGeom prst="rect">
            <a:avLst/>
          </a:prstGeom>
          <a:noFill/>
          <a:ln/>
        </p:spPr>
        <p:txBody>
          <a:bodyPr wrap="non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 [4] A. L. Chapman, “The application of machine learning to predict the NBA regular season MVP,” M.S. thesis, Dept. of Data Science, Utica Univ., Utica, NY, USA, May 2023.</a:t>
            </a:r>
            <a:endParaRPr lang="en-US" sz="1100" dirty="0"/>
          </a:p>
        </p:txBody>
      </p:sp>
      <p:sp>
        <p:nvSpPr>
          <p:cNvPr id="7" name="Text 5"/>
          <p:cNvSpPr/>
          <p:nvPr/>
        </p:nvSpPr>
        <p:spPr>
          <a:xfrm>
            <a:off x="577929" y="2922627"/>
            <a:ext cx="13474541" cy="462439"/>
          </a:xfrm>
          <a:prstGeom prst="rect">
            <a:avLst/>
          </a:prstGeom>
          <a:noFill/>
          <a:ln/>
        </p:spPr>
        <p:txBody>
          <a:bodyPr wrap="squar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[5] Cheng, Z. (2024). A Comparison of Machine Learning Algorithms for National Basketball Association (NBA) Most Valuable Player (MVP) Vote Share Prediction. In Proceedings of the 1st International Conference on Data Analysis and Machine Learning (DAML 2023), pp. 262-267. SCITEPRESS. </a:t>
            </a:r>
            <a:endParaRPr lang="en-US" sz="1100" dirty="0"/>
          </a:p>
        </p:txBody>
      </p:sp>
      <p:sp>
        <p:nvSpPr>
          <p:cNvPr id="8" name="Text 6"/>
          <p:cNvSpPr/>
          <p:nvPr/>
        </p:nvSpPr>
        <p:spPr>
          <a:xfrm>
            <a:off x="577929" y="3547586"/>
            <a:ext cx="13474541" cy="231219"/>
          </a:xfrm>
          <a:prstGeom prst="rect">
            <a:avLst/>
          </a:prstGeom>
          <a:noFill/>
          <a:ln/>
        </p:spPr>
        <p:txBody>
          <a:bodyPr wrap="non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[6] J. Han and Z. Yu, “Random forest prediction of NBA regular season MVP winners 31 based on metrics optimization,” Inf. Knowl. Manag., vol. 4, no. 4, pp. 53–62, 2023.</a:t>
            </a:r>
            <a:endParaRPr lang="en-US" sz="1100" dirty="0"/>
          </a:p>
        </p:txBody>
      </p:sp>
      <p:sp>
        <p:nvSpPr>
          <p:cNvPr id="9" name="Text 7"/>
          <p:cNvSpPr/>
          <p:nvPr/>
        </p:nvSpPr>
        <p:spPr>
          <a:xfrm>
            <a:off x="577929" y="3941326"/>
            <a:ext cx="13474541" cy="231219"/>
          </a:xfrm>
          <a:prstGeom prst="rect">
            <a:avLst/>
          </a:prstGeom>
          <a:noFill/>
          <a:ln/>
        </p:spPr>
        <p:txBody>
          <a:bodyPr wrap="non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 [7] J. M. McCorey, “Forecasting most valuable players of the National Basketball Association,” M.S. thesis, Dept. of Engineering Management, Univ. of North Carolina at Charlotte, Charlotte, NC, USA, 2021.</a:t>
            </a:r>
            <a:endParaRPr lang="en-US" sz="1100" dirty="0"/>
          </a:p>
        </p:txBody>
      </p:sp>
      <p:sp>
        <p:nvSpPr>
          <p:cNvPr id="10" name="Text 8"/>
          <p:cNvSpPr/>
          <p:nvPr/>
        </p:nvSpPr>
        <p:spPr>
          <a:xfrm>
            <a:off x="577929" y="4335066"/>
            <a:ext cx="13474541" cy="462439"/>
          </a:xfrm>
          <a:prstGeom prst="rect">
            <a:avLst/>
          </a:prstGeom>
          <a:noFill/>
          <a:ln/>
        </p:spPr>
        <p:txBody>
          <a:bodyPr wrap="squar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 [8] V. Özkir and A. Değirmenci, “A novel multiple criteria ranking approach for determining the most valuable player (MVP) of a sport season: A numerical study from NBA league,” J. Soft Comput. Decis. Anal., vol. 1, no. 1, pp. 265–272, Oct. 2023. </a:t>
            </a:r>
            <a:endParaRPr lang="en-US" sz="1100" dirty="0"/>
          </a:p>
        </p:txBody>
      </p:sp>
      <p:sp>
        <p:nvSpPr>
          <p:cNvPr id="11" name="Text 9"/>
          <p:cNvSpPr/>
          <p:nvPr/>
        </p:nvSpPr>
        <p:spPr>
          <a:xfrm>
            <a:off x="577929" y="4960025"/>
            <a:ext cx="13474541" cy="231219"/>
          </a:xfrm>
          <a:prstGeom prst="rect">
            <a:avLst/>
          </a:prstGeom>
          <a:noFill/>
          <a:ln/>
        </p:spPr>
        <p:txBody>
          <a:bodyPr wrap="non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[9] A. A. Albert, L. F. de Mingo López, K. Allbright, and N. Gómez Blas, “A hybrid machine learning model for predicting USA NBA All-Stars,” Electronics, vol. 11, no. 1, p. 97, Dec. 2021. </a:t>
            </a:r>
            <a:endParaRPr lang="en-US" sz="1100" dirty="0"/>
          </a:p>
        </p:txBody>
      </p:sp>
      <p:sp>
        <p:nvSpPr>
          <p:cNvPr id="12" name="Text 10"/>
          <p:cNvSpPr/>
          <p:nvPr/>
        </p:nvSpPr>
        <p:spPr>
          <a:xfrm>
            <a:off x="577929" y="5353764"/>
            <a:ext cx="13474541" cy="231219"/>
          </a:xfrm>
          <a:prstGeom prst="rect">
            <a:avLst/>
          </a:prstGeom>
          <a:noFill/>
          <a:ln/>
        </p:spPr>
        <p:txBody>
          <a:bodyPr wrap="non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[11] F. Thabtah, L. Zhang, and N. Abdelhamid, “NBA game result prediction using feature analysis and machine learning,” Ann. Data Sci., vol. 6, no. 1, pp. 103–116, Jan. 2019. </a:t>
            </a:r>
            <a:endParaRPr lang="en-US" sz="1100" dirty="0"/>
          </a:p>
        </p:txBody>
      </p:sp>
      <p:sp>
        <p:nvSpPr>
          <p:cNvPr id="13" name="Text 11"/>
          <p:cNvSpPr/>
          <p:nvPr/>
        </p:nvSpPr>
        <p:spPr>
          <a:xfrm>
            <a:off x="577929" y="5747504"/>
            <a:ext cx="13474541" cy="231219"/>
          </a:xfrm>
          <a:prstGeom prst="rect">
            <a:avLst/>
          </a:prstGeom>
          <a:noFill/>
          <a:ln/>
        </p:spPr>
        <p:txBody>
          <a:bodyPr wrap="non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[12] Yongjun, L., Lizheng, W., &amp; Feng, L.. A data-driven prediction approach for sports team performance and its application to National Basketball Association. Omega, 2021. </a:t>
            </a:r>
            <a:endParaRPr lang="en-US" sz="1100" dirty="0"/>
          </a:p>
        </p:txBody>
      </p:sp>
      <p:sp>
        <p:nvSpPr>
          <p:cNvPr id="14" name="Text 12"/>
          <p:cNvSpPr/>
          <p:nvPr/>
        </p:nvSpPr>
        <p:spPr>
          <a:xfrm>
            <a:off x="577929" y="6141244"/>
            <a:ext cx="13474541" cy="462439"/>
          </a:xfrm>
          <a:prstGeom prst="rect">
            <a:avLst/>
          </a:prstGeom>
          <a:noFill/>
          <a:ln/>
        </p:spPr>
        <p:txBody>
          <a:bodyPr wrap="squar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[13] Y. Chen, J. Dai, and C. Zhang, “A Neural Network Model of the NBA Most Valued Player Selection Prediction”, In Proceedings of the 2019 the International Conference on Pattern Recognition and Artificial Intelligence (PRAI '19), Association for Computing Machinery, New York, NY, USA, pp. 16–20, 2019</a:t>
            </a:r>
            <a:endParaRPr lang="en-US" sz="1100" dirty="0"/>
          </a:p>
        </p:txBody>
      </p:sp>
      <p:sp>
        <p:nvSpPr>
          <p:cNvPr id="15" name="Text 13"/>
          <p:cNvSpPr/>
          <p:nvPr/>
        </p:nvSpPr>
        <p:spPr>
          <a:xfrm>
            <a:off x="577929" y="6766203"/>
            <a:ext cx="13474541" cy="462439"/>
          </a:xfrm>
          <a:prstGeom prst="rect">
            <a:avLst/>
          </a:prstGeom>
          <a:noFill/>
          <a:ln/>
        </p:spPr>
        <p:txBody>
          <a:bodyPr wrap="squar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 [14] J. Mertz, L. D. Hoover, J. M. Burke, D. Bellar, M. L. Jones, B. Leitzelar, and W. L. Judge, “Ranking the greatest NBA players: A sport metrics analysis,” Int. J. Perform. Anal. Sport, vol. 16, no. 3, pp. 737–759, 2016. </a:t>
            </a:r>
            <a:endParaRPr lang="en-US" sz="1100" dirty="0"/>
          </a:p>
        </p:txBody>
      </p:sp>
      <p:sp>
        <p:nvSpPr>
          <p:cNvPr id="16" name="Text 14"/>
          <p:cNvSpPr/>
          <p:nvPr/>
        </p:nvSpPr>
        <p:spPr>
          <a:xfrm>
            <a:off x="577929" y="7391162"/>
            <a:ext cx="13474541" cy="231219"/>
          </a:xfrm>
          <a:prstGeom prst="rect">
            <a:avLst/>
          </a:prstGeom>
          <a:noFill/>
          <a:ln/>
        </p:spPr>
        <p:txBody>
          <a:bodyPr wrap="none" lIns="0" tIns="0" rIns="0" bIns="0" rtlCol="0" anchor="t"/>
          <a:lstStyle/>
          <a:p>
            <a:pPr marL="0" indent="0" algn="l">
              <a:lnSpc>
                <a:spcPts val="1800"/>
              </a:lnSpc>
              <a:buNone/>
            </a:pPr>
            <a:r>
              <a:rPr lang="en-US" sz="1100" dirty="0">
                <a:solidFill>
                  <a:srgbClr val="5B5F71"/>
                </a:solidFill>
                <a:latin typeface="Instrument Sans Medium" pitchFamily="34" charset="0"/>
                <a:ea typeface="Instrument Sans Medium" pitchFamily="34" charset="-122"/>
                <a:cs typeface="Instrument Sans Medium" pitchFamily="34" charset="-120"/>
              </a:rPr>
              <a:t>[15] Basketball Reference. (n.d.). Basketball statistics and history. Retrieved May 15, 2025, from </a:t>
            </a:r>
            <a:r>
              <a:rPr lang="en-US" sz="1100" u="sng" dirty="0">
                <a:solidFill>
                  <a:srgbClr val="505468"/>
                </a:solidFill>
                <a:latin typeface="Instrument Sans Medium" pitchFamily="34" charset="0"/>
                <a:ea typeface="Instrument Sans Medium" pitchFamily="34" charset="-122"/>
                <a:cs typeface="Instrument Sans Medium" pitchFamily="34" charset="-120"/>
                <a:hlinkClick r:id="rId3">
                  <a:extLst>
                    <a:ext uri="{A12FA001-AC4F-418D-AE19-62706E023703}">
                      <ahyp:hlinkClr xmlns:ahyp="http://schemas.microsoft.com/office/drawing/2018/hyperlinkcolor" val="tx"/>
                    </a:ext>
                  </a:extLst>
                </a:hlinkClick>
              </a:rPr>
              <a:t>https://www.basketball-reference.com/</a:t>
            </a:r>
            <a:endParaRPr lang="en-US" sz="1100" u="sng" dirty="0">
              <a:solidFill>
                <a:srgbClr val="505468"/>
              </a:solidFill>
              <a:latin typeface="Instrument Sans Medium" pitchFamily="34" charset="0"/>
              <a:ea typeface="Instrument Sans Medium" pitchFamily="34" charset="-122"/>
              <a:cs typeface="Instrument Sans Medium" pitchFamily="34" charset="-120"/>
            </a:endParaRPr>
          </a:p>
          <a:p>
            <a:pPr marL="0" indent="0" algn="l">
              <a:lnSpc>
                <a:spcPts val="1800"/>
              </a:lnSpc>
              <a:buNone/>
            </a:pPr>
            <a:endParaRPr lang="en-US" sz="1100" u="sng" dirty="0">
              <a:solidFill>
                <a:srgbClr val="505468"/>
              </a:solidFill>
              <a:latin typeface="Instrument Sans Medium" pitchFamily="34" charset="0"/>
            </a:endParaRPr>
          </a:p>
          <a:p>
            <a:pPr marL="0" indent="0" algn="l">
              <a:lnSpc>
                <a:spcPts val="1800"/>
              </a:lnSpc>
              <a:buNone/>
            </a:pPr>
            <a:r>
              <a:rPr lang="en-US" sz="1100" dirty="0">
                <a:solidFill>
                  <a:srgbClr val="505468"/>
                </a:solidFill>
                <a:latin typeface="Instrument Sans Medium" pitchFamily="34" charset="0"/>
              </a:rPr>
              <a:t>[16] </a:t>
            </a:r>
            <a:r>
              <a:rPr lang="en-US" sz="1100" dirty="0" err="1">
                <a:solidFill>
                  <a:srgbClr val="505468"/>
                </a:solidFill>
                <a:latin typeface="Instrument Sans Medium" pitchFamily="34" charset="0"/>
              </a:rPr>
              <a:t>Mukaka</a:t>
            </a:r>
            <a:r>
              <a:rPr lang="en-US" sz="1100" dirty="0">
                <a:solidFill>
                  <a:srgbClr val="505468"/>
                </a:solidFill>
                <a:latin typeface="Instrument Sans Medium" pitchFamily="34" charset="0"/>
              </a:rPr>
              <a:t>, M. M. (2012). A guide to appropriate use of correlation coefficient in medical research. Malawi Medical Journal, 24(3), 69-71</a:t>
            </a:r>
            <a:endParaRPr lang="en-US" sz="1100" dirty="0"/>
          </a:p>
        </p:txBody>
      </p:sp>
      <p:sp>
        <p:nvSpPr>
          <p:cNvPr id="17" name="Dikdörtgen 16">
            <a:extLst>
              <a:ext uri="{FF2B5EF4-FFF2-40B4-BE49-F238E27FC236}">
                <a16:creationId xmlns:a16="http://schemas.microsoft.com/office/drawing/2014/main" id="{0829D659-C6DD-80F0-DFBA-931F2AE7540B}"/>
              </a:ext>
            </a:extLst>
          </p:cNvPr>
          <p:cNvSpPr/>
          <p:nvPr/>
        </p:nvSpPr>
        <p:spPr>
          <a:xfrm>
            <a:off x="11508058" y="7582912"/>
            <a:ext cx="3122342" cy="6466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4054078" y="1524833"/>
            <a:ext cx="6522244" cy="620078"/>
          </a:xfrm>
          <a:prstGeom prst="rect">
            <a:avLst/>
          </a:prstGeom>
          <a:noFill/>
          <a:ln/>
        </p:spPr>
        <p:txBody>
          <a:bodyPr wrap="none" lIns="0" tIns="0" rIns="0" bIns="0" rtlCol="0" anchor="t"/>
          <a:lstStyle/>
          <a:p>
            <a:pPr marL="0" indent="0" algn="ctr">
              <a:lnSpc>
                <a:spcPts val="485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Dinlediğiniz İçin Teşekkürler</a:t>
            </a:r>
            <a:endParaRPr lang="en-US" sz="3200" dirty="0"/>
          </a:p>
        </p:txBody>
      </p:sp>
      <p:sp>
        <p:nvSpPr>
          <p:cNvPr id="3" name="Text 1"/>
          <p:cNvSpPr/>
          <p:nvPr/>
        </p:nvSpPr>
        <p:spPr>
          <a:xfrm>
            <a:off x="793790" y="2541746"/>
            <a:ext cx="13042821" cy="317540"/>
          </a:xfrm>
          <a:prstGeom prst="rect">
            <a:avLst/>
          </a:prstGeom>
          <a:noFill/>
          <a:ln/>
        </p:spPr>
        <p:txBody>
          <a:bodyPr wrap="none" lIns="0" tIns="0" rIns="0" bIns="0" rtlCol="0" anchor="t"/>
          <a:lstStyle/>
          <a:p>
            <a:pPr marL="0" indent="0" algn="ctr">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Ceyhun AY - ceyhunay2000@gmail.com</a:t>
            </a:r>
            <a:endParaRPr lang="en-US" sz="2000" dirty="0"/>
          </a:p>
        </p:txBody>
      </p:sp>
      <p:sp>
        <p:nvSpPr>
          <p:cNvPr id="4" name="Text 2"/>
          <p:cNvSpPr/>
          <p:nvPr/>
        </p:nvSpPr>
        <p:spPr>
          <a:xfrm>
            <a:off x="805822" y="3082528"/>
            <a:ext cx="13042821" cy="317540"/>
          </a:xfrm>
          <a:prstGeom prst="rect">
            <a:avLst/>
          </a:prstGeom>
          <a:noFill/>
          <a:ln/>
        </p:spPr>
        <p:txBody>
          <a:bodyPr wrap="none" lIns="0" tIns="0" rIns="0" bIns="0" rtlCol="0" anchor="t"/>
          <a:lstStyle/>
          <a:p>
            <a:pPr marL="0" indent="0" algn="ctr">
              <a:lnSpc>
                <a:spcPts val="2500"/>
              </a:lnSpc>
              <a:buNone/>
            </a:pPr>
            <a:r>
              <a:rPr lang="en-US" sz="2000" dirty="0" err="1">
                <a:solidFill>
                  <a:srgbClr val="5B5F71"/>
                </a:solidFill>
                <a:latin typeface="Instrument Sans Medium" pitchFamily="34" charset="0"/>
                <a:ea typeface="Instrument Sans Medium" pitchFamily="34" charset="-122"/>
                <a:cs typeface="Instrument Sans Medium" pitchFamily="34" charset="-120"/>
              </a:rPr>
              <a:t>Davutcan</a:t>
            </a:r>
            <a:r>
              <a:rPr lang="en-US" sz="2000" dirty="0">
                <a:solidFill>
                  <a:srgbClr val="5B5F71"/>
                </a:solidFill>
                <a:latin typeface="Instrument Sans Medium" pitchFamily="34" charset="0"/>
                <a:ea typeface="Instrument Sans Medium" pitchFamily="34" charset="-122"/>
                <a:cs typeface="Instrument Sans Medium" pitchFamily="34" charset="-120"/>
              </a:rPr>
              <a:t> KÖSEMEN - davutcankosemen@gmail.com</a:t>
            </a:r>
            <a:endParaRPr lang="en-US" sz="2000" dirty="0"/>
          </a:p>
        </p:txBody>
      </p:sp>
      <p:sp>
        <p:nvSpPr>
          <p:cNvPr id="5" name="Text 3"/>
          <p:cNvSpPr/>
          <p:nvPr/>
        </p:nvSpPr>
        <p:spPr>
          <a:xfrm>
            <a:off x="793790" y="3538220"/>
            <a:ext cx="13042821" cy="317540"/>
          </a:xfrm>
          <a:prstGeom prst="rect">
            <a:avLst/>
          </a:prstGeom>
          <a:noFill/>
          <a:ln/>
        </p:spPr>
        <p:txBody>
          <a:bodyPr wrap="none" lIns="0" tIns="0" rIns="0" bIns="0" rtlCol="0" anchor="t"/>
          <a:lstStyle/>
          <a:p>
            <a:pPr marL="0" indent="0" algn="ctr">
              <a:lnSpc>
                <a:spcPts val="2500"/>
              </a:lnSpc>
              <a:buNone/>
            </a:pPr>
            <a:endParaRPr lang="en-US" sz="1550" dirty="0"/>
          </a:p>
        </p:txBody>
      </p:sp>
      <p:sp>
        <p:nvSpPr>
          <p:cNvPr id="7" name="Text 4"/>
          <p:cNvSpPr/>
          <p:nvPr/>
        </p:nvSpPr>
        <p:spPr>
          <a:xfrm>
            <a:off x="793790" y="6387227"/>
            <a:ext cx="13042821" cy="317540"/>
          </a:xfrm>
          <a:prstGeom prst="rect">
            <a:avLst/>
          </a:prstGeom>
          <a:noFill/>
          <a:ln/>
        </p:spPr>
        <p:txBody>
          <a:bodyPr wrap="none" lIns="0" tIns="0" rIns="0" bIns="0" rtlCol="0" anchor="t"/>
          <a:lstStyle/>
          <a:p>
            <a:pPr marL="0" indent="0" algn="l">
              <a:lnSpc>
                <a:spcPts val="2500"/>
              </a:lnSpc>
              <a:buNone/>
            </a:pPr>
            <a:endParaRPr lang="en-US" sz="1550" dirty="0"/>
          </a:p>
        </p:txBody>
      </p:sp>
      <p:sp>
        <p:nvSpPr>
          <p:cNvPr id="8" name="Dikdörtgen 7">
            <a:extLst>
              <a:ext uri="{FF2B5EF4-FFF2-40B4-BE49-F238E27FC236}">
                <a16:creationId xmlns:a16="http://schemas.microsoft.com/office/drawing/2014/main" id="{1D0CA320-5887-026E-B6F3-6BF01A3F1B45}"/>
              </a:ext>
            </a:extLst>
          </p:cNvPr>
          <p:cNvSpPr/>
          <p:nvPr/>
        </p:nvSpPr>
        <p:spPr>
          <a:xfrm>
            <a:off x="11508058" y="7582912"/>
            <a:ext cx="3122342" cy="6466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2" name="Image 1" descr="preencoded.png">
            <a:hlinkClick r:id="rId3"/>
            <a:extLst>
              <a:ext uri="{FF2B5EF4-FFF2-40B4-BE49-F238E27FC236}">
                <a16:creationId xmlns:a16="http://schemas.microsoft.com/office/drawing/2014/main" id="{59867700-D9E6-2605-84CD-FB3B36B486E0}"/>
              </a:ext>
            </a:extLst>
          </p:cNvPr>
          <p:cNvPicPr>
            <a:picLocks noChangeAspect="1"/>
          </p:cNvPicPr>
          <p:nvPr/>
        </p:nvPicPr>
        <p:blipFill>
          <a:blip r:embed="rId4"/>
          <a:stretch>
            <a:fillRect/>
          </a:stretch>
        </p:blipFill>
        <p:spPr>
          <a:xfrm>
            <a:off x="805822" y="5735955"/>
            <a:ext cx="13092589" cy="1937623"/>
          </a:xfrm>
          <a:prstGeom prst="rect">
            <a:avLst/>
          </a:prstGeom>
        </p:spPr>
      </p:pic>
      <p:pic>
        <p:nvPicPr>
          <p:cNvPr id="13" name="Image 0" descr="preencoded.png">
            <a:hlinkClick r:id="rId5"/>
            <a:extLst>
              <a:ext uri="{FF2B5EF4-FFF2-40B4-BE49-F238E27FC236}">
                <a16:creationId xmlns:a16="http://schemas.microsoft.com/office/drawing/2014/main" id="{1799601A-D3B8-9C7F-D3A0-A1789CAEEF44}"/>
              </a:ext>
            </a:extLst>
          </p:cNvPr>
          <p:cNvPicPr>
            <a:picLocks noChangeAspect="1"/>
          </p:cNvPicPr>
          <p:nvPr/>
        </p:nvPicPr>
        <p:blipFill>
          <a:blip r:embed="rId6"/>
          <a:stretch>
            <a:fillRect/>
          </a:stretch>
        </p:blipFill>
        <p:spPr>
          <a:xfrm>
            <a:off x="805822" y="3513506"/>
            <a:ext cx="13092589" cy="193762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65405"/>
            <a:ext cx="7556421" cy="1860233"/>
          </a:xfrm>
          <a:prstGeom prst="rect">
            <a:avLst/>
          </a:prstGeom>
          <a:noFill/>
          <a:ln/>
        </p:spPr>
        <p:txBody>
          <a:bodyPr wrap="square" lIns="0" tIns="0" rIns="0" bIns="0" rtlCol="0" anchor="t"/>
          <a:lstStyle/>
          <a:p>
            <a:pPr marL="0" indent="0" algn="ctr">
              <a:lnSpc>
                <a:spcPts val="4850"/>
              </a:lnSpc>
              <a:buNone/>
            </a:pPr>
            <a:r>
              <a:rPr lang="en-US" sz="3200" b="1" dirty="0">
                <a:solidFill>
                  <a:srgbClr val="505468"/>
                </a:solidFill>
                <a:latin typeface="Instrument Sans Semi Bold" pitchFamily="34" charset="0"/>
                <a:ea typeface="Instrument Sans Semi Bold" pitchFamily="34" charset="-122"/>
                <a:cs typeface="Instrument Sans Semi Bold" pitchFamily="34" charset="-120"/>
              </a:rPr>
              <a:t>MAKİNE ÖĞRENMESİ İLE NBA EN DEĞERLİ OYUNCU (MVP) TAHMİNİ</a:t>
            </a:r>
            <a:endParaRPr lang="en-US" sz="3200" dirty="0"/>
          </a:p>
        </p:txBody>
      </p:sp>
      <p:sp>
        <p:nvSpPr>
          <p:cNvPr id="4" name="Text 1"/>
          <p:cNvSpPr/>
          <p:nvPr/>
        </p:nvSpPr>
        <p:spPr>
          <a:xfrm>
            <a:off x="793790" y="2725638"/>
            <a:ext cx="7556421" cy="1587698"/>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Takım sporları, dünya genelinde geniş kitleler tarafından ilgiyle takip edilmekte, sosyal ve ekonomik açıdan önemli bir yere sahiptir. NBA'de verilen en prestijli bireysel ödüllerden biri En Değerli Oyuncu (MVP) ödülüdür. Bu ödül, oyuncunun bireysel performansı ile takımının sezon içerisindeki başarısının bir arada değerlendirildiği karmaşık bir süreç sonucunda belirlenmektedir.</a:t>
            </a:r>
            <a:endParaRPr lang="en-US" sz="2000" dirty="0"/>
          </a:p>
        </p:txBody>
      </p:sp>
      <p:sp>
        <p:nvSpPr>
          <p:cNvPr id="5" name="Text 2"/>
          <p:cNvSpPr/>
          <p:nvPr/>
        </p:nvSpPr>
        <p:spPr>
          <a:xfrm>
            <a:off x="793790" y="5622964"/>
            <a:ext cx="7556421" cy="952619"/>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Bu araştırmanın temel amacı, 1997-2022 yılları arasındaki geniş kapsamlı NBA verilerini kullanarak, yüksek tahmin doğruluğuna sahip, yenilikçi ve güvenilir bir makine öğrenmesi tabanlı MVP tahmin modeli geliştirmektir.</a:t>
            </a:r>
            <a:endParaRPr lang="en-US"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689704"/>
            <a:ext cx="7080409" cy="620078"/>
          </a:xfrm>
          <a:prstGeom prst="rect">
            <a:avLst/>
          </a:prstGeom>
          <a:noFill/>
          <a:ln/>
        </p:spPr>
        <p:txBody>
          <a:bodyPr wrap="none" lIns="0" tIns="0" rIns="0" bIns="0" rtlCol="0" anchor="t"/>
          <a:lstStyle/>
          <a:p>
            <a:pPr marL="0" indent="0" algn="l">
              <a:lnSpc>
                <a:spcPts val="485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Veri Seti</a:t>
            </a:r>
            <a:endParaRPr lang="en-US" sz="3200" dirty="0"/>
          </a:p>
        </p:txBody>
      </p:sp>
      <p:sp>
        <p:nvSpPr>
          <p:cNvPr id="4" name="Text 2"/>
          <p:cNvSpPr/>
          <p:nvPr/>
        </p:nvSpPr>
        <p:spPr>
          <a:xfrm>
            <a:off x="793790" y="2557194"/>
            <a:ext cx="6279356" cy="1270159"/>
          </a:xfrm>
          <a:prstGeom prst="rect">
            <a:avLst/>
          </a:prstGeom>
          <a:noFill/>
          <a:ln/>
        </p:spPr>
        <p:txBody>
          <a:bodyPr wrap="square" lIns="0" tIns="0" rIns="0" bIns="0" rtlCol="0" anchor="t"/>
          <a:lstStyle/>
          <a:p>
            <a:pPr>
              <a:lnSpc>
                <a:spcPts val="2500"/>
              </a:lnSpc>
            </a:pPr>
            <a:endParaRPr lang="en-US" sz="1550" dirty="0"/>
          </a:p>
        </p:txBody>
      </p:sp>
      <p:sp>
        <p:nvSpPr>
          <p:cNvPr id="5" name="Text 3"/>
          <p:cNvSpPr/>
          <p:nvPr/>
        </p:nvSpPr>
        <p:spPr>
          <a:xfrm>
            <a:off x="786170" y="4095436"/>
            <a:ext cx="6279356" cy="1270159"/>
          </a:xfrm>
          <a:prstGeom prst="rect">
            <a:avLst/>
          </a:prstGeom>
          <a:noFill/>
          <a:ln/>
        </p:spPr>
        <p:txBody>
          <a:bodyPr wrap="square" lIns="0" tIns="0" rIns="0" bIns="0" rtlCol="0" anchor="t"/>
          <a:lstStyle/>
          <a:p>
            <a:pPr marL="0" indent="0" algn="l">
              <a:lnSpc>
                <a:spcPts val="2500"/>
              </a:lnSpc>
              <a:buNone/>
            </a:pPr>
            <a:endParaRPr lang="en-US" sz="1550" dirty="0"/>
          </a:p>
        </p:txBody>
      </p:sp>
      <p:sp>
        <p:nvSpPr>
          <p:cNvPr id="7" name="Text 5"/>
          <p:cNvSpPr/>
          <p:nvPr/>
        </p:nvSpPr>
        <p:spPr>
          <a:xfrm>
            <a:off x="687223" y="1725586"/>
            <a:ext cx="13413788" cy="1270159"/>
          </a:xfrm>
          <a:prstGeom prst="rect">
            <a:avLst/>
          </a:prstGeom>
          <a:noFill/>
          <a:ln/>
        </p:spPr>
        <p:txBody>
          <a:bodyPr wrap="square" lIns="0" tIns="0" rIns="0" bIns="0" rtlCol="0" anchor="t"/>
          <a:lstStyle/>
          <a:p>
            <a:pPr>
              <a:lnSpc>
                <a:spcPts val="2500"/>
              </a:lnSpc>
            </a:pPr>
            <a:r>
              <a:rPr lang="en-US" sz="2000" dirty="0">
                <a:solidFill>
                  <a:srgbClr val="5B5F71"/>
                </a:solidFill>
                <a:latin typeface="Instrument Sans Medium" panose="020B0604020202020204" charset="0"/>
                <a:ea typeface="Instrument Sans Medium" pitchFamily="34" charset="-122"/>
                <a:cs typeface="Instrument Sans Medium" pitchFamily="34" charset="-120"/>
              </a:rPr>
              <a:t>Çalışmada kullanılan veri seti, 12.000 satırdan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oluşan</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NBA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istatistiklerini</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içermektedir.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Öznitelikler</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arasında</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genel oyuncu bilgileri, temel istatistikler ve gelişmiş istatistikler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bulunmaktadır</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Veri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setine</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literatürde</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nadiren</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ele</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alınan</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iki</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yenilikçi</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özellik</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daha</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dahil</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edilmiştir</a:t>
            </a:r>
            <a:r>
              <a:rPr lang="en-US" sz="2000" dirty="0">
                <a:solidFill>
                  <a:srgbClr val="5B5F71"/>
                </a:solidFill>
                <a:latin typeface="Instrument Sans Medium" panose="020B0604020202020204" charset="0"/>
                <a:ea typeface="Instrument Sans Medium" pitchFamily="34" charset="-122"/>
                <a:cs typeface="Instrument Sans Medium" pitchFamily="34" charset="-120"/>
              </a:rPr>
              <a:t>:</a:t>
            </a:r>
          </a:p>
          <a:p>
            <a:pPr>
              <a:lnSpc>
                <a:spcPts val="2500"/>
              </a:lnSpc>
            </a:pPr>
            <a:endParaRPr lang="en-US" sz="2000" dirty="0">
              <a:solidFill>
                <a:srgbClr val="5B5F71"/>
              </a:solidFill>
              <a:latin typeface="Instrument Sans Medium" panose="020B0604020202020204" charset="0"/>
              <a:ea typeface="Instrument Sans Medium" pitchFamily="34" charset="-122"/>
              <a:cs typeface="Instrument Sans Medium" pitchFamily="34" charset="-120"/>
            </a:endParaRPr>
          </a:p>
          <a:p>
            <a:pPr marL="285750" indent="-285750">
              <a:lnSpc>
                <a:spcPts val="2500"/>
              </a:lnSpc>
              <a:buFont typeface="Wingdings" panose="05000000000000000000" pitchFamily="2" charset="2"/>
              <a:buChar char="Ø"/>
            </a:pPr>
            <a:r>
              <a:rPr lang="en-US" sz="2000" dirty="0">
                <a:solidFill>
                  <a:srgbClr val="5B5F71"/>
                </a:solidFill>
                <a:latin typeface="Instrument Sans Medium" panose="020B0604020202020204" charset="0"/>
                <a:ea typeface="Instrument Sans Medium" pitchFamily="34" charset="-122"/>
                <a:cs typeface="Instrument Sans Medium" pitchFamily="34" charset="-120"/>
              </a:rPr>
              <a:t> Clutch Time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Puanı</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p>
          <a:p>
            <a:pPr marL="285750" indent="-285750">
              <a:lnSpc>
                <a:spcPts val="2500"/>
              </a:lnSpc>
              <a:buFont typeface="Wingdings" panose="05000000000000000000" pitchFamily="2" charset="2"/>
              <a:buChar char="Ø"/>
            </a:pP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Takım</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Sıralaması</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endParaRPr lang="en-US" sz="2000" dirty="0">
              <a:latin typeface="Instrument Sans Medium" panose="020B0604020202020204" charset="0"/>
            </a:endParaRPr>
          </a:p>
          <a:p>
            <a:pPr marL="0" indent="0" algn="l">
              <a:lnSpc>
                <a:spcPts val="2500"/>
              </a:lnSpc>
              <a:buNone/>
            </a:pPr>
            <a:endParaRPr lang="en-US" sz="2000" dirty="0">
              <a:solidFill>
                <a:srgbClr val="5B5F71"/>
              </a:solidFill>
              <a:latin typeface="Instrument Sans Medium" panose="020B0604020202020204" charset="0"/>
              <a:ea typeface="Instrument Sans Medium" pitchFamily="34" charset="-122"/>
              <a:cs typeface="Instrument Sans Medium" pitchFamily="34" charset="-120"/>
            </a:endParaRPr>
          </a:p>
          <a:p>
            <a:pPr marL="0" indent="0" algn="l">
              <a:lnSpc>
                <a:spcPts val="2500"/>
              </a:lnSpc>
              <a:buNone/>
            </a:pPr>
            <a:endParaRPr lang="en-US" sz="2000" dirty="0">
              <a:solidFill>
                <a:srgbClr val="5B5F71"/>
              </a:solidFill>
              <a:latin typeface="Instrument Sans Medium" panose="020B0604020202020204" charset="0"/>
            </a:endParaRPr>
          </a:p>
          <a:p>
            <a:pPr marL="0" indent="0" algn="l">
              <a:lnSpc>
                <a:spcPts val="2500"/>
              </a:lnSpc>
              <a:buNone/>
            </a:pPr>
            <a:r>
              <a:rPr lang="en-US" sz="2000" dirty="0">
                <a:solidFill>
                  <a:srgbClr val="5B5F71"/>
                </a:solidFill>
                <a:latin typeface="Instrument Sans Medium" panose="020B0604020202020204" charset="0"/>
              </a:rPr>
              <a:t>Veri </a:t>
            </a:r>
            <a:r>
              <a:rPr lang="en-US" sz="2000" dirty="0" err="1">
                <a:solidFill>
                  <a:srgbClr val="5B5F71"/>
                </a:solidFill>
                <a:latin typeface="Instrument Sans Medium" panose="020B0604020202020204" charset="0"/>
              </a:rPr>
              <a:t>seti</a:t>
            </a:r>
            <a:r>
              <a:rPr lang="en-US" sz="2000" dirty="0">
                <a:solidFill>
                  <a:srgbClr val="5B5F71"/>
                </a:solidFill>
                <a:latin typeface="Instrument Sans Medium" panose="020B0604020202020204" charset="0"/>
              </a:rPr>
              <a:t> </a:t>
            </a:r>
            <a:r>
              <a:rPr lang="en-US" sz="2000" dirty="0" err="1">
                <a:solidFill>
                  <a:srgbClr val="5B5F71"/>
                </a:solidFill>
                <a:latin typeface="Instrument Sans Medium" panose="020B0604020202020204" charset="0"/>
              </a:rPr>
              <a:t>iki</a:t>
            </a:r>
            <a:r>
              <a:rPr lang="en-US" sz="2000" dirty="0">
                <a:solidFill>
                  <a:srgbClr val="5B5F71"/>
                </a:solidFill>
                <a:latin typeface="Instrument Sans Medium" panose="020B0604020202020204" charset="0"/>
              </a:rPr>
              <a:t> ana </a:t>
            </a:r>
            <a:r>
              <a:rPr lang="en-US" sz="2000" dirty="0" err="1">
                <a:solidFill>
                  <a:srgbClr val="5B5F71"/>
                </a:solidFill>
                <a:latin typeface="Instrument Sans Medium" panose="020B0604020202020204" charset="0"/>
              </a:rPr>
              <a:t>bölüme</a:t>
            </a:r>
            <a:r>
              <a:rPr lang="en-US" sz="2000" dirty="0">
                <a:solidFill>
                  <a:srgbClr val="5B5F71"/>
                </a:solidFill>
                <a:latin typeface="Instrument Sans Medium" panose="020B0604020202020204" charset="0"/>
              </a:rPr>
              <a:t> </a:t>
            </a:r>
            <a:r>
              <a:rPr lang="en-US" sz="2000" dirty="0" err="1">
                <a:solidFill>
                  <a:srgbClr val="5B5F71"/>
                </a:solidFill>
                <a:latin typeface="Instrument Sans Medium" panose="020B0604020202020204" charset="0"/>
              </a:rPr>
              <a:t>ayrılmıştır</a:t>
            </a:r>
            <a:r>
              <a:rPr lang="en-US" sz="2000" dirty="0">
                <a:solidFill>
                  <a:srgbClr val="5B5F71"/>
                </a:solidFill>
                <a:latin typeface="Instrument Sans Medium" panose="020B0604020202020204" charset="0"/>
              </a:rPr>
              <a:t>:</a:t>
            </a:r>
          </a:p>
          <a:p>
            <a:pPr marL="0" indent="0" algn="l">
              <a:lnSpc>
                <a:spcPts val="2500"/>
              </a:lnSpc>
              <a:buNone/>
            </a:pPr>
            <a:endParaRPr lang="en-US" sz="2000" dirty="0">
              <a:solidFill>
                <a:srgbClr val="5B5F71"/>
              </a:solidFill>
              <a:latin typeface="Instrument Sans Medium" panose="020B0604020202020204" charset="0"/>
            </a:endParaRPr>
          </a:p>
          <a:p>
            <a:pPr marL="285750" indent="-285750">
              <a:lnSpc>
                <a:spcPts val="2500"/>
              </a:lnSpc>
              <a:buFont typeface="Wingdings" panose="05000000000000000000" pitchFamily="2" charset="2"/>
              <a:buChar char="Ø"/>
            </a:pPr>
            <a:r>
              <a:rPr lang="en-US" sz="2000" dirty="0">
                <a:solidFill>
                  <a:srgbClr val="5B5F71"/>
                </a:solidFill>
                <a:latin typeface="Instrument Sans Medium" panose="020B0604020202020204" charset="0"/>
                <a:ea typeface="Instrument Sans Medium" pitchFamily="34" charset="-122"/>
                <a:cs typeface="Instrument Sans Medium" pitchFamily="34" charset="-120"/>
              </a:rPr>
              <a:t>1997-2017: Model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eğitimi</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için</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kullanılan</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eğitim</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veri</a:t>
            </a:r>
            <a:r>
              <a:rPr lang="en-US" sz="2000" dirty="0">
                <a:solidFill>
                  <a:srgbClr val="5B5F71"/>
                </a:solidFill>
                <a:latin typeface="Instrument Sans Medium" panose="020B0604020202020204" charset="0"/>
                <a:ea typeface="Instrument Sans Medium" pitchFamily="34" charset="-122"/>
                <a:cs typeface="Instrument Sans Medium" pitchFamily="34" charset="-120"/>
              </a:rPr>
              <a:t> </a:t>
            </a:r>
            <a:r>
              <a:rPr lang="en-US" sz="2000" dirty="0" err="1">
                <a:solidFill>
                  <a:srgbClr val="5B5F71"/>
                </a:solidFill>
                <a:latin typeface="Instrument Sans Medium" panose="020B0604020202020204" charset="0"/>
                <a:ea typeface="Instrument Sans Medium" pitchFamily="34" charset="-122"/>
                <a:cs typeface="Instrument Sans Medium" pitchFamily="34" charset="-120"/>
              </a:rPr>
              <a:t>seti</a:t>
            </a:r>
            <a:endParaRPr lang="en-US" sz="2000" dirty="0">
              <a:solidFill>
                <a:srgbClr val="5B5F71"/>
              </a:solidFill>
              <a:latin typeface="Instrument Sans Medium" panose="020B0604020202020204" charset="0"/>
              <a:ea typeface="Instrument Sans Medium" pitchFamily="34" charset="-122"/>
              <a:cs typeface="Instrument Sans Medium" pitchFamily="34" charset="-120"/>
            </a:endParaRPr>
          </a:p>
          <a:p>
            <a:pPr marL="285750" indent="-285750">
              <a:lnSpc>
                <a:spcPts val="2500"/>
              </a:lnSpc>
              <a:buFont typeface="Wingdings" panose="05000000000000000000" pitchFamily="2" charset="2"/>
              <a:buChar char="Ø"/>
            </a:pPr>
            <a:r>
              <a:rPr lang="en-US" sz="2000" dirty="0">
                <a:solidFill>
                  <a:srgbClr val="5B5F71"/>
                </a:solidFill>
                <a:latin typeface="Instrument Sans Medium" panose="020B0604020202020204" charset="0"/>
              </a:rPr>
              <a:t>2018-2022: </a:t>
            </a:r>
            <a:r>
              <a:rPr lang="en-US" sz="2000" dirty="0" err="1">
                <a:solidFill>
                  <a:srgbClr val="5B5F71"/>
                </a:solidFill>
                <a:latin typeface="Instrument Sans Medium" panose="020B0604020202020204" charset="0"/>
              </a:rPr>
              <a:t>Modelin</a:t>
            </a:r>
            <a:r>
              <a:rPr lang="en-US" sz="2000" dirty="0">
                <a:solidFill>
                  <a:srgbClr val="5B5F71"/>
                </a:solidFill>
                <a:latin typeface="Instrument Sans Medium" panose="020B0604020202020204" charset="0"/>
              </a:rPr>
              <a:t> </a:t>
            </a:r>
            <a:r>
              <a:rPr lang="en-US" sz="2000" dirty="0" err="1">
                <a:solidFill>
                  <a:srgbClr val="5B5F71"/>
                </a:solidFill>
                <a:latin typeface="Instrument Sans Medium" panose="020B0604020202020204" charset="0"/>
              </a:rPr>
              <a:t>gerçek</a:t>
            </a:r>
            <a:r>
              <a:rPr lang="en-US" sz="2000" dirty="0">
                <a:solidFill>
                  <a:srgbClr val="5B5F71"/>
                </a:solidFill>
                <a:latin typeface="Instrument Sans Medium" panose="020B0604020202020204" charset="0"/>
              </a:rPr>
              <a:t> </a:t>
            </a:r>
            <a:r>
              <a:rPr lang="en-US" sz="2000" dirty="0" err="1">
                <a:solidFill>
                  <a:srgbClr val="5B5F71"/>
                </a:solidFill>
                <a:latin typeface="Instrument Sans Medium" panose="020B0604020202020204" charset="0"/>
              </a:rPr>
              <a:t>dünyadaki</a:t>
            </a:r>
            <a:r>
              <a:rPr lang="en-US" sz="2000" dirty="0">
                <a:solidFill>
                  <a:srgbClr val="5B5F71"/>
                </a:solidFill>
                <a:latin typeface="Instrument Sans Medium" panose="020B0604020202020204" charset="0"/>
              </a:rPr>
              <a:t> </a:t>
            </a:r>
            <a:r>
              <a:rPr lang="en-US" sz="2000" dirty="0" err="1">
                <a:solidFill>
                  <a:srgbClr val="5B5F71"/>
                </a:solidFill>
                <a:latin typeface="Instrument Sans Medium" panose="020B0604020202020204" charset="0"/>
              </a:rPr>
              <a:t>genellenebilirliğini</a:t>
            </a:r>
            <a:r>
              <a:rPr lang="en-US" sz="2000" dirty="0">
                <a:solidFill>
                  <a:srgbClr val="5B5F71"/>
                </a:solidFill>
                <a:latin typeface="Instrument Sans Medium" panose="020B0604020202020204" charset="0"/>
              </a:rPr>
              <a:t> test </a:t>
            </a:r>
            <a:r>
              <a:rPr lang="en-US" sz="2000" dirty="0" err="1">
                <a:solidFill>
                  <a:srgbClr val="5B5F71"/>
                </a:solidFill>
                <a:latin typeface="Instrument Sans Medium" panose="020B0604020202020204" charset="0"/>
              </a:rPr>
              <a:t>etmek</a:t>
            </a:r>
            <a:r>
              <a:rPr lang="en-US" sz="2000" dirty="0">
                <a:solidFill>
                  <a:srgbClr val="5B5F71"/>
                </a:solidFill>
                <a:latin typeface="Instrument Sans Medium" panose="020B0604020202020204" charset="0"/>
              </a:rPr>
              <a:t> </a:t>
            </a:r>
            <a:r>
              <a:rPr lang="en-US" sz="2000" dirty="0" err="1">
                <a:solidFill>
                  <a:srgbClr val="5B5F71"/>
                </a:solidFill>
                <a:latin typeface="Instrument Sans Medium" panose="020B0604020202020204" charset="0"/>
              </a:rPr>
              <a:t>için</a:t>
            </a:r>
            <a:r>
              <a:rPr lang="en-US" sz="2000" dirty="0">
                <a:solidFill>
                  <a:srgbClr val="5B5F71"/>
                </a:solidFill>
                <a:latin typeface="Instrument Sans Medium" panose="020B0604020202020204" charset="0"/>
              </a:rPr>
              <a:t> </a:t>
            </a:r>
            <a:r>
              <a:rPr lang="en-US" sz="2000" dirty="0" err="1">
                <a:solidFill>
                  <a:srgbClr val="5B5F71"/>
                </a:solidFill>
                <a:latin typeface="Instrument Sans Medium" panose="020B0604020202020204" charset="0"/>
              </a:rPr>
              <a:t>kullanılan</a:t>
            </a:r>
            <a:r>
              <a:rPr lang="en-US" sz="2000" dirty="0">
                <a:solidFill>
                  <a:srgbClr val="5B5F71"/>
                </a:solidFill>
                <a:latin typeface="Instrument Sans Medium" panose="020B0604020202020204" charset="0"/>
              </a:rPr>
              <a:t> test </a:t>
            </a:r>
            <a:r>
              <a:rPr lang="en-US" sz="2000" dirty="0" err="1">
                <a:solidFill>
                  <a:srgbClr val="5B5F71"/>
                </a:solidFill>
                <a:latin typeface="Instrument Sans Medium" panose="020B0604020202020204" charset="0"/>
              </a:rPr>
              <a:t>veri</a:t>
            </a:r>
            <a:r>
              <a:rPr lang="en-US" sz="2000" dirty="0">
                <a:solidFill>
                  <a:srgbClr val="5B5F71"/>
                </a:solidFill>
                <a:latin typeface="Instrument Sans Medium" panose="020B0604020202020204" charset="0"/>
              </a:rPr>
              <a:t> </a:t>
            </a:r>
            <a:r>
              <a:rPr lang="en-US" sz="2000" dirty="0" err="1">
                <a:solidFill>
                  <a:srgbClr val="5B5F71"/>
                </a:solidFill>
                <a:latin typeface="Instrument Sans Medium" panose="020B0604020202020204" charset="0"/>
              </a:rPr>
              <a:t>seti</a:t>
            </a:r>
            <a:endParaRPr lang="en-US" sz="2000" dirty="0">
              <a:latin typeface="Instrument Sans Medium" panose="020B0604020202020204" charset="0"/>
            </a:endParaRPr>
          </a:p>
          <a:p>
            <a:pPr marL="0" indent="0" algn="l">
              <a:lnSpc>
                <a:spcPts val="2500"/>
              </a:lnSpc>
              <a:buNone/>
            </a:pPr>
            <a:endParaRPr lang="en-US" sz="2000" dirty="0">
              <a:latin typeface="Instrument Sans Medium" panose="020B0604020202020204" charset="0"/>
            </a:endParaRPr>
          </a:p>
        </p:txBody>
      </p:sp>
      <p:sp>
        <p:nvSpPr>
          <p:cNvPr id="8" name="Text 6"/>
          <p:cNvSpPr/>
          <p:nvPr/>
        </p:nvSpPr>
        <p:spPr>
          <a:xfrm>
            <a:off x="7564874" y="4095436"/>
            <a:ext cx="6279356" cy="635079"/>
          </a:xfrm>
          <a:prstGeom prst="rect">
            <a:avLst/>
          </a:prstGeom>
          <a:noFill/>
          <a:ln/>
        </p:spPr>
        <p:txBody>
          <a:bodyPr wrap="square" lIns="0" tIns="0" rIns="0" bIns="0" rtlCol="0" anchor="t"/>
          <a:lstStyle/>
          <a:p>
            <a:pPr marL="0" indent="0" algn="l">
              <a:lnSpc>
                <a:spcPts val="2500"/>
              </a:lnSpc>
              <a:buNone/>
            </a:pPr>
            <a:endParaRPr lang="en-US" sz="1550" dirty="0"/>
          </a:p>
        </p:txBody>
      </p:sp>
      <p:sp>
        <p:nvSpPr>
          <p:cNvPr id="9" name="Dikdörtgen 8">
            <a:extLst>
              <a:ext uri="{FF2B5EF4-FFF2-40B4-BE49-F238E27FC236}">
                <a16:creationId xmlns:a16="http://schemas.microsoft.com/office/drawing/2014/main" id="{7014F57A-F630-4ED5-00B9-723EF836CB29}"/>
              </a:ext>
            </a:extLst>
          </p:cNvPr>
          <p:cNvSpPr/>
          <p:nvPr/>
        </p:nvSpPr>
        <p:spPr>
          <a:xfrm>
            <a:off x="11508058" y="7582912"/>
            <a:ext cx="3122342" cy="6466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Picture 4" descr="Download Free Dataset Icons in PNG &amp; SVG">
            <a:extLst>
              <a:ext uri="{FF2B5EF4-FFF2-40B4-BE49-F238E27FC236}">
                <a16:creationId xmlns:a16="http://schemas.microsoft.com/office/drawing/2014/main" id="{FACE072A-5C22-3FBC-51A1-A6436A325C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05830" y="5764437"/>
            <a:ext cx="2438400" cy="2438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439660"/>
            <a:ext cx="4961811" cy="620078"/>
          </a:xfrm>
          <a:prstGeom prst="rect">
            <a:avLst/>
          </a:prstGeom>
          <a:noFill/>
          <a:ln/>
        </p:spPr>
        <p:txBody>
          <a:bodyPr wrap="none" lIns="0" tIns="0" rIns="0" bIns="0" rtlCol="0" anchor="t"/>
          <a:lstStyle/>
          <a:p>
            <a:pPr marL="0" indent="0" algn="l">
              <a:lnSpc>
                <a:spcPts val="485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Veri Hazırlama Süreci</a:t>
            </a:r>
            <a:endParaRPr lang="en-US" sz="3200" dirty="0"/>
          </a:p>
        </p:txBody>
      </p:sp>
      <p:sp>
        <p:nvSpPr>
          <p:cNvPr id="4" name="Shape 1"/>
          <p:cNvSpPr/>
          <p:nvPr/>
        </p:nvSpPr>
        <p:spPr>
          <a:xfrm>
            <a:off x="793790" y="1411760"/>
            <a:ext cx="198358" cy="1778556"/>
          </a:xfrm>
          <a:prstGeom prst="roundRect">
            <a:avLst>
              <a:gd name="adj" fmla="val 42025"/>
            </a:avLst>
          </a:prstGeom>
          <a:solidFill>
            <a:srgbClr val="E2E3E9"/>
          </a:solidFill>
          <a:ln w="7620">
            <a:solidFill>
              <a:srgbClr val="C8C9CF"/>
            </a:solidFill>
            <a:prstDash val="solid"/>
          </a:ln>
        </p:spPr>
        <p:txBody>
          <a:bodyPr/>
          <a:lstStyle/>
          <a:p>
            <a:endParaRPr lang="tr-TR"/>
          </a:p>
        </p:txBody>
      </p:sp>
      <p:sp>
        <p:nvSpPr>
          <p:cNvPr id="5" name="Text 2"/>
          <p:cNvSpPr/>
          <p:nvPr/>
        </p:nvSpPr>
        <p:spPr>
          <a:xfrm>
            <a:off x="1190506" y="1511414"/>
            <a:ext cx="2480905" cy="310158"/>
          </a:xfrm>
          <a:prstGeom prst="rect">
            <a:avLst/>
          </a:prstGeom>
          <a:noFill/>
          <a:ln/>
        </p:spPr>
        <p:txBody>
          <a:bodyPr wrap="none" lIns="0" tIns="0" rIns="0" bIns="0" rtlCol="0" anchor="t"/>
          <a:lstStyle/>
          <a:p>
            <a:pPr marL="0" indent="0" algn="l">
              <a:lnSpc>
                <a:spcPts val="24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Veri </a:t>
            </a:r>
            <a:r>
              <a:rPr lang="en-US" sz="2000" dirty="0" err="1">
                <a:solidFill>
                  <a:srgbClr val="5B5F71"/>
                </a:solidFill>
                <a:latin typeface="Instrument Sans Semi Bold" pitchFamily="34" charset="0"/>
                <a:ea typeface="Instrument Sans Semi Bold" pitchFamily="34" charset="-122"/>
                <a:cs typeface="Instrument Sans Semi Bold" pitchFamily="34" charset="-120"/>
              </a:rPr>
              <a:t>Toplama</a:t>
            </a:r>
            <a:endParaRPr lang="en-US" sz="2000" dirty="0"/>
          </a:p>
        </p:txBody>
      </p:sp>
      <p:sp>
        <p:nvSpPr>
          <p:cNvPr id="6" name="Text 3"/>
          <p:cNvSpPr/>
          <p:nvPr/>
        </p:nvSpPr>
        <p:spPr>
          <a:xfrm>
            <a:off x="1190506" y="1942640"/>
            <a:ext cx="7159704" cy="952619"/>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NBA'in resmi web sitesi ve Basketball Reference gibi kaynaklardan, Python tabanlı bir yazılım olan Selenium ile 1997-2022 yılları arasındaki oyuncu performansına ait temel ve gelişmiş istatistikler elde edilmiştir.</a:t>
            </a:r>
            <a:endParaRPr lang="en-US" sz="2000" dirty="0"/>
          </a:p>
        </p:txBody>
      </p:sp>
      <p:sp>
        <p:nvSpPr>
          <p:cNvPr id="7" name="Shape 4"/>
          <p:cNvSpPr/>
          <p:nvPr/>
        </p:nvSpPr>
        <p:spPr>
          <a:xfrm>
            <a:off x="1091446" y="3587325"/>
            <a:ext cx="198358" cy="2096095"/>
          </a:xfrm>
          <a:prstGeom prst="roundRect">
            <a:avLst>
              <a:gd name="adj" fmla="val 42025"/>
            </a:avLst>
          </a:prstGeom>
          <a:solidFill>
            <a:srgbClr val="E2E3E9"/>
          </a:solidFill>
          <a:ln w="7620">
            <a:solidFill>
              <a:srgbClr val="C8C9CF"/>
            </a:solidFill>
            <a:prstDash val="solid"/>
          </a:ln>
        </p:spPr>
        <p:txBody>
          <a:bodyPr/>
          <a:lstStyle/>
          <a:p>
            <a:endParaRPr lang="tr-TR"/>
          </a:p>
        </p:txBody>
      </p:sp>
      <p:sp>
        <p:nvSpPr>
          <p:cNvPr id="8" name="Text 5"/>
          <p:cNvSpPr/>
          <p:nvPr/>
        </p:nvSpPr>
        <p:spPr>
          <a:xfrm>
            <a:off x="1488162" y="3708729"/>
            <a:ext cx="2480905" cy="310158"/>
          </a:xfrm>
          <a:prstGeom prst="rect">
            <a:avLst/>
          </a:prstGeom>
          <a:noFill/>
          <a:ln/>
        </p:spPr>
        <p:txBody>
          <a:bodyPr wrap="none" lIns="0" tIns="0" rIns="0" bIns="0" rtlCol="0" anchor="t"/>
          <a:lstStyle/>
          <a:p>
            <a:pPr marL="0" indent="0" algn="l">
              <a:lnSpc>
                <a:spcPts val="24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Özellik Mühendisliği</a:t>
            </a:r>
            <a:endParaRPr lang="en-US" sz="2000" dirty="0"/>
          </a:p>
        </p:txBody>
      </p:sp>
      <p:sp>
        <p:nvSpPr>
          <p:cNvPr id="9" name="Text 6"/>
          <p:cNvSpPr/>
          <p:nvPr/>
        </p:nvSpPr>
        <p:spPr>
          <a:xfrm>
            <a:off x="1488162" y="4064183"/>
            <a:ext cx="6862048" cy="1270159"/>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Clutch Time Puanı, oyuncuların maçların son 5 dakikasında ve skor farkının 5 sayı veya daha az olduğu anlardaki performansını ölçen özgün bir metrik olarak geliştirilmiştir. Takım Sıralaması ise takımların sezon sonundaki lig içi sıralamalarını ifade etmektedir.</a:t>
            </a:r>
            <a:endParaRPr lang="en-US" sz="2000" dirty="0"/>
          </a:p>
        </p:txBody>
      </p:sp>
      <p:sp>
        <p:nvSpPr>
          <p:cNvPr id="10" name="Shape 7"/>
          <p:cNvSpPr/>
          <p:nvPr/>
        </p:nvSpPr>
        <p:spPr>
          <a:xfrm>
            <a:off x="1397380" y="6099935"/>
            <a:ext cx="198358" cy="1778556"/>
          </a:xfrm>
          <a:prstGeom prst="roundRect">
            <a:avLst>
              <a:gd name="adj" fmla="val 42025"/>
            </a:avLst>
          </a:prstGeom>
          <a:solidFill>
            <a:srgbClr val="E2E3E9"/>
          </a:solidFill>
          <a:ln w="7620">
            <a:solidFill>
              <a:srgbClr val="C8C9CF"/>
            </a:solidFill>
            <a:prstDash val="solid"/>
          </a:ln>
        </p:spPr>
        <p:txBody>
          <a:bodyPr/>
          <a:lstStyle/>
          <a:p>
            <a:endParaRPr lang="tr-TR"/>
          </a:p>
        </p:txBody>
      </p:sp>
      <p:sp>
        <p:nvSpPr>
          <p:cNvPr id="11" name="Text 8"/>
          <p:cNvSpPr/>
          <p:nvPr/>
        </p:nvSpPr>
        <p:spPr>
          <a:xfrm>
            <a:off x="1785818" y="6246403"/>
            <a:ext cx="2480905" cy="310158"/>
          </a:xfrm>
          <a:prstGeom prst="rect">
            <a:avLst/>
          </a:prstGeom>
          <a:noFill/>
          <a:ln/>
        </p:spPr>
        <p:txBody>
          <a:bodyPr wrap="none" lIns="0" tIns="0" rIns="0" bIns="0" rtlCol="0" anchor="t"/>
          <a:lstStyle/>
          <a:p>
            <a:pPr marL="0" indent="0" algn="l">
              <a:lnSpc>
                <a:spcPts val="24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Veri Ön İşleme</a:t>
            </a:r>
            <a:endParaRPr lang="en-US" sz="2000" dirty="0"/>
          </a:p>
        </p:txBody>
      </p:sp>
      <p:sp>
        <p:nvSpPr>
          <p:cNvPr id="12" name="Text 9"/>
          <p:cNvSpPr/>
          <p:nvPr/>
        </p:nvSpPr>
        <p:spPr>
          <a:xfrm>
            <a:off x="1785818" y="6665636"/>
            <a:ext cx="6564392" cy="952619"/>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Eksik veri imputasyonu, aykırı değerlerin temizlenmesi, kategorik değişkenlerin kodlanması ve özellik ölçeklendirme gibi kapsamlı bir ön işleme süreci gerçekleştirilmiştir.</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01968" y="345043"/>
            <a:ext cx="3137654" cy="392073"/>
          </a:xfrm>
          <a:prstGeom prst="rect">
            <a:avLst/>
          </a:prstGeom>
          <a:noFill/>
          <a:ln/>
        </p:spPr>
        <p:txBody>
          <a:bodyPr wrap="none" lIns="0" tIns="0" rIns="0" bIns="0" rtlCol="0" anchor="t"/>
          <a:lstStyle/>
          <a:p>
            <a:pPr marL="0" indent="0" algn="l">
              <a:lnSpc>
                <a:spcPts val="305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Özellik Önem Analizi</a:t>
            </a:r>
            <a:endParaRPr lang="en-US" sz="3200" dirty="0"/>
          </a:p>
        </p:txBody>
      </p:sp>
      <p:pic>
        <p:nvPicPr>
          <p:cNvPr id="3" name="Image 0" descr="preencoded.png"/>
          <p:cNvPicPr>
            <a:picLocks noChangeAspect="1"/>
          </p:cNvPicPr>
          <p:nvPr/>
        </p:nvPicPr>
        <p:blipFill>
          <a:blip r:embed="rId3"/>
          <a:stretch>
            <a:fillRect/>
          </a:stretch>
        </p:blipFill>
        <p:spPr>
          <a:xfrm>
            <a:off x="936866" y="988397"/>
            <a:ext cx="8987719" cy="5033054"/>
          </a:xfrm>
          <a:prstGeom prst="rect">
            <a:avLst/>
          </a:prstGeom>
        </p:spPr>
      </p:pic>
      <p:sp>
        <p:nvSpPr>
          <p:cNvPr id="4" name="Text 1"/>
          <p:cNvSpPr/>
          <p:nvPr/>
        </p:nvSpPr>
        <p:spPr>
          <a:xfrm>
            <a:off x="501965" y="6426189"/>
            <a:ext cx="13626465" cy="401479"/>
          </a:xfrm>
          <a:prstGeom prst="rect">
            <a:avLst/>
          </a:prstGeom>
          <a:noFill/>
          <a:ln/>
        </p:spPr>
        <p:txBody>
          <a:bodyPr wrap="square" lIns="0" tIns="0" rIns="0" bIns="0" rtlCol="0" anchor="t"/>
          <a:lstStyle/>
          <a:p>
            <a:pPr marL="0" indent="0" algn="l">
              <a:lnSpc>
                <a:spcPts val="155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MVP </a:t>
            </a:r>
            <a:r>
              <a:rPr lang="en-US" sz="2000" dirty="0" err="1">
                <a:solidFill>
                  <a:srgbClr val="5B5F71"/>
                </a:solidFill>
                <a:latin typeface="Instrument Sans Medium" pitchFamily="34" charset="0"/>
                <a:ea typeface="Instrument Sans Medium" pitchFamily="34" charset="-122"/>
                <a:cs typeface="Instrument Sans Medium" pitchFamily="34" charset="-120"/>
              </a:rPr>
              <a:t>tahmini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için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etkili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faktörleri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belirlemek</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amacıyla</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gerçekleştirilen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özellik</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önem</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analizi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modellerin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tahmin</a:t>
            </a:r>
            <a:endParaRPr lang="en-US" sz="2000" dirty="0">
              <a:solidFill>
                <a:srgbClr val="5B5F71"/>
              </a:solidFill>
              <a:latin typeface="Instrument Sans Medium" pitchFamily="34" charset="0"/>
              <a:ea typeface="Instrument Sans Medium" pitchFamily="34" charset="-122"/>
              <a:cs typeface="Instrument Sans Medium" pitchFamily="34" charset="-120"/>
            </a:endParaRPr>
          </a:p>
          <a:p>
            <a:pPr marL="0" indent="0" algn="l">
              <a:lnSpc>
                <a:spcPts val="1550"/>
              </a:lnSpc>
              <a:buNone/>
            </a:pPr>
            <a:endParaRPr lang="en-US" sz="2000" dirty="0">
              <a:solidFill>
                <a:srgbClr val="5B5F71"/>
              </a:solidFill>
              <a:latin typeface="Instrument Sans Medium" pitchFamily="34" charset="0"/>
              <a:ea typeface="Instrument Sans Medium" pitchFamily="34" charset="-122"/>
              <a:cs typeface="Instrument Sans Medium" pitchFamily="34" charset="-120"/>
            </a:endParaRPr>
          </a:p>
          <a:p>
            <a:pPr marL="0" indent="0" algn="l">
              <a:lnSpc>
                <a:spcPts val="155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gücünü</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artırmada</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kritik</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bir</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rol</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oynamaktadır</a:t>
            </a:r>
            <a:r>
              <a:rPr lang="en-US" sz="2000" dirty="0">
                <a:solidFill>
                  <a:srgbClr val="5B5F71"/>
                </a:solidFill>
                <a:latin typeface="Instrument Sans Medium" pitchFamily="34" charset="0"/>
                <a:ea typeface="Instrument Sans Medium" pitchFamily="34" charset="-122"/>
                <a:cs typeface="Instrument Sans Medium" pitchFamily="34" charset="-120"/>
              </a:rPr>
              <a:t>. Analiz </a:t>
            </a:r>
            <a:r>
              <a:rPr lang="en-US" sz="2000" dirty="0" err="1">
                <a:solidFill>
                  <a:srgbClr val="5B5F71"/>
                </a:solidFill>
                <a:latin typeface="Instrument Sans Medium" pitchFamily="34" charset="0"/>
                <a:ea typeface="Instrument Sans Medium" pitchFamily="34" charset="-122"/>
                <a:cs typeface="Instrument Sans Medium" pitchFamily="34" charset="-120"/>
              </a:rPr>
              <a:t>sonuçlarına</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göre</a:t>
            </a:r>
            <a:r>
              <a:rPr lang="en-US" sz="2000" dirty="0">
                <a:solidFill>
                  <a:srgbClr val="5B5F71"/>
                </a:solidFill>
                <a:latin typeface="Instrument Sans Medium" pitchFamily="34" charset="0"/>
                <a:ea typeface="Instrument Sans Medium" pitchFamily="34" charset="-122"/>
                <a:cs typeface="Instrument Sans Medium" pitchFamily="34" charset="-120"/>
              </a:rPr>
              <a:t>, Team Standing (0.141), TOV (0.110), DWS</a:t>
            </a:r>
          </a:p>
          <a:p>
            <a:pPr marL="0" indent="0" algn="l">
              <a:lnSpc>
                <a:spcPts val="1550"/>
              </a:lnSpc>
              <a:buNone/>
            </a:pPr>
            <a:endParaRPr lang="en-US" sz="2000" dirty="0">
              <a:solidFill>
                <a:srgbClr val="5B5F71"/>
              </a:solidFill>
              <a:latin typeface="Instrument Sans Medium" pitchFamily="34" charset="0"/>
              <a:ea typeface="Instrument Sans Medium" pitchFamily="34" charset="-122"/>
              <a:cs typeface="Instrument Sans Medium" pitchFamily="34" charset="-120"/>
            </a:endParaRPr>
          </a:p>
          <a:p>
            <a:pPr marL="0" indent="0" algn="l">
              <a:lnSpc>
                <a:spcPts val="155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(0.065), WS_per_48 (0.064) </a:t>
            </a:r>
            <a:r>
              <a:rPr lang="en-US" sz="2000" dirty="0" err="1">
                <a:solidFill>
                  <a:srgbClr val="5B5F71"/>
                </a:solidFill>
                <a:latin typeface="Instrument Sans Medium" pitchFamily="34" charset="0"/>
                <a:ea typeface="Instrument Sans Medium" pitchFamily="34" charset="-122"/>
                <a:cs typeface="Instrument Sans Medium" pitchFamily="34" charset="-120"/>
              </a:rPr>
              <a:t>ve</a:t>
            </a:r>
            <a:r>
              <a:rPr lang="en-US" sz="2000" dirty="0">
                <a:solidFill>
                  <a:srgbClr val="5B5F71"/>
                </a:solidFill>
                <a:latin typeface="Instrument Sans Medium" pitchFamily="34" charset="0"/>
                <a:ea typeface="Instrument Sans Medium" pitchFamily="34" charset="-122"/>
                <a:cs typeface="Instrument Sans Medium" pitchFamily="34" charset="-120"/>
              </a:rPr>
              <a:t> 2PA (0.044) </a:t>
            </a:r>
            <a:r>
              <a:rPr lang="en-US" sz="2000" dirty="0" err="1">
                <a:solidFill>
                  <a:srgbClr val="5B5F71"/>
                </a:solidFill>
                <a:latin typeface="Instrument Sans Medium" pitchFamily="34" charset="0"/>
                <a:ea typeface="Instrument Sans Medium" pitchFamily="34" charset="-122"/>
                <a:cs typeface="Instrument Sans Medium" pitchFamily="34" charset="-120"/>
              </a:rPr>
              <a:t>etkili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özellikler</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olarak</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öne</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çıkmaktadır</a:t>
            </a:r>
            <a:r>
              <a:rPr lang="en-US" sz="2000" dirty="0">
                <a:solidFill>
                  <a:srgbClr val="5B5F71"/>
                </a:solidFill>
                <a:latin typeface="Instrument Sans Medium" pitchFamily="34" charset="0"/>
                <a:ea typeface="Instrument Sans Medium" pitchFamily="34" charset="-122"/>
                <a:cs typeface="Instrument Sans Medium" pitchFamily="34" charset="-120"/>
              </a:rPr>
              <a:t>.</a:t>
            </a:r>
            <a:endParaRPr lang="en-US" sz="2000" dirty="0"/>
          </a:p>
        </p:txBody>
      </p:sp>
      <p:sp>
        <p:nvSpPr>
          <p:cNvPr id="5" name="Text 2"/>
          <p:cNvSpPr/>
          <p:nvPr/>
        </p:nvSpPr>
        <p:spPr>
          <a:xfrm>
            <a:off x="501966" y="7232407"/>
            <a:ext cx="13626465" cy="401479"/>
          </a:xfrm>
          <a:prstGeom prst="rect">
            <a:avLst/>
          </a:prstGeom>
          <a:noFill/>
          <a:ln/>
        </p:spPr>
        <p:txBody>
          <a:bodyPr wrap="square" lIns="0" tIns="0" rIns="0" bIns="0" rtlCol="0" anchor="t"/>
          <a:lstStyle/>
          <a:p>
            <a:pPr marL="0" indent="0" algn="l">
              <a:lnSpc>
                <a:spcPts val="1550"/>
              </a:lnSpc>
              <a:buNone/>
            </a:pPr>
            <a:endParaRPr lang="en-US" sz="1400" dirty="0"/>
          </a:p>
        </p:txBody>
      </p:sp>
      <p:sp>
        <p:nvSpPr>
          <p:cNvPr id="6" name="Dikdörtgen 5">
            <a:extLst>
              <a:ext uri="{FF2B5EF4-FFF2-40B4-BE49-F238E27FC236}">
                <a16:creationId xmlns:a16="http://schemas.microsoft.com/office/drawing/2014/main" id="{39EDE3CE-0DFE-097E-037C-5FB44B3C481F}"/>
              </a:ext>
            </a:extLst>
          </p:cNvPr>
          <p:cNvSpPr/>
          <p:nvPr/>
        </p:nvSpPr>
        <p:spPr>
          <a:xfrm>
            <a:off x="11508058" y="7582912"/>
            <a:ext cx="3122342" cy="6466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80905"/>
          </a:xfrm>
          <a:prstGeom prst="rect">
            <a:avLst/>
          </a:prstGeom>
        </p:spPr>
      </p:pic>
      <p:sp>
        <p:nvSpPr>
          <p:cNvPr id="3" name="Text 0"/>
          <p:cNvSpPr/>
          <p:nvPr/>
        </p:nvSpPr>
        <p:spPr>
          <a:xfrm>
            <a:off x="793790" y="3853815"/>
            <a:ext cx="4961811" cy="620078"/>
          </a:xfrm>
          <a:prstGeom prst="rect">
            <a:avLst/>
          </a:prstGeom>
          <a:noFill/>
          <a:ln/>
        </p:spPr>
        <p:txBody>
          <a:bodyPr wrap="none" lIns="0" tIns="0" rIns="0" bIns="0" rtlCol="0" anchor="t"/>
          <a:lstStyle/>
          <a:p>
            <a:pPr marL="0" indent="0" algn="l">
              <a:lnSpc>
                <a:spcPts val="4850"/>
              </a:lnSpc>
              <a:buNone/>
            </a:pPr>
            <a:r>
              <a:rPr lang="en-US" sz="3900" dirty="0">
                <a:solidFill>
                  <a:srgbClr val="505468"/>
                </a:solidFill>
                <a:latin typeface="Instrument Sans Semi Bold" pitchFamily="34" charset="0"/>
                <a:ea typeface="Instrument Sans Semi Bold" pitchFamily="34" charset="-122"/>
                <a:cs typeface="Instrument Sans Semi Bold" pitchFamily="34" charset="-120"/>
              </a:rPr>
              <a:t>Kullanılan Modeller</a:t>
            </a:r>
            <a:endParaRPr lang="en-US" sz="3900" dirty="0"/>
          </a:p>
        </p:txBody>
      </p:sp>
      <p:sp>
        <p:nvSpPr>
          <p:cNvPr id="4" name="Shape 1"/>
          <p:cNvSpPr/>
          <p:nvPr/>
        </p:nvSpPr>
        <p:spPr>
          <a:xfrm>
            <a:off x="793790" y="4771549"/>
            <a:ext cx="446484" cy="446484"/>
          </a:xfrm>
          <a:prstGeom prst="roundRect">
            <a:avLst>
              <a:gd name="adj" fmla="val 18670"/>
            </a:avLst>
          </a:prstGeom>
          <a:solidFill>
            <a:srgbClr val="E2E3E9"/>
          </a:solidFill>
          <a:ln w="7620">
            <a:solidFill>
              <a:srgbClr val="C8C9CF"/>
            </a:solidFill>
            <a:prstDash val="solid"/>
          </a:ln>
        </p:spPr>
        <p:txBody>
          <a:bodyPr/>
          <a:lstStyle/>
          <a:p>
            <a:endParaRPr lang="tr-TR"/>
          </a:p>
        </p:txBody>
      </p:sp>
      <p:pic>
        <p:nvPicPr>
          <p:cNvPr id="5" name="Image 1" descr="preencoded.png"/>
          <p:cNvPicPr>
            <a:picLocks noChangeAspect="1"/>
          </p:cNvPicPr>
          <p:nvPr/>
        </p:nvPicPr>
        <p:blipFill>
          <a:blip r:embed="rId4"/>
          <a:stretch>
            <a:fillRect/>
          </a:stretch>
        </p:blipFill>
        <p:spPr>
          <a:xfrm>
            <a:off x="868204" y="4808756"/>
            <a:ext cx="297656" cy="372070"/>
          </a:xfrm>
          <a:prstGeom prst="rect">
            <a:avLst/>
          </a:prstGeom>
        </p:spPr>
      </p:pic>
      <p:sp>
        <p:nvSpPr>
          <p:cNvPr id="6" name="Text 2"/>
          <p:cNvSpPr/>
          <p:nvPr/>
        </p:nvSpPr>
        <p:spPr>
          <a:xfrm>
            <a:off x="1438632" y="4839772"/>
            <a:ext cx="2955012" cy="310158"/>
          </a:xfrm>
          <a:prstGeom prst="rect">
            <a:avLst/>
          </a:prstGeom>
          <a:noFill/>
          <a:ln/>
        </p:spPr>
        <p:txBody>
          <a:bodyPr wrap="none" lIns="0" tIns="0" rIns="0" bIns="0" rtlCol="0" anchor="t"/>
          <a:lstStyle/>
          <a:p>
            <a:pPr marL="0" indent="0" algn="l">
              <a:lnSpc>
                <a:spcPts val="24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Klasik Makine Öğrenmesi</a:t>
            </a:r>
            <a:endParaRPr lang="en-US" sz="2000" dirty="0"/>
          </a:p>
        </p:txBody>
      </p:sp>
      <p:sp>
        <p:nvSpPr>
          <p:cNvPr id="7" name="Text 3"/>
          <p:cNvSpPr/>
          <p:nvPr/>
        </p:nvSpPr>
        <p:spPr>
          <a:xfrm>
            <a:off x="1438632" y="5268992"/>
            <a:ext cx="3537347" cy="1270159"/>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Karar ağaçları temelli Random Forest modeli, K-Nearest Neighbors (KNN) ve Support Vector Machine (SVM) gibi klasik algoritmalar kullanılmıştır.</a:t>
            </a:r>
            <a:endParaRPr lang="en-US" sz="2000" dirty="0"/>
          </a:p>
        </p:txBody>
      </p:sp>
      <p:sp>
        <p:nvSpPr>
          <p:cNvPr id="8" name="Shape 4"/>
          <p:cNvSpPr/>
          <p:nvPr/>
        </p:nvSpPr>
        <p:spPr>
          <a:xfrm>
            <a:off x="5223986" y="4771549"/>
            <a:ext cx="446484" cy="446484"/>
          </a:xfrm>
          <a:prstGeom prst="roundRect">
            <a:avLst>
              <a:gd name="adj" fmla="val 18670"/>
            </a:avLst>
          </a:prstGeom>
          <a:solidFill>
            <a:srgbClr val="E2E3E9"/>
          </a:solidFill>
          <a:ln w="7620">
            <a:solidFill>
              <a:srgbClr val="C8C9CF"/>
            </a:solidFill>
            <a:prstDash val="solid"/>
          </a:ln>
        </p:spPr>
        <p:txBody>
          <a:bodyPr/>
          <a:lstStyle/>
          <a:p>
            <a:endParaRPr lang="tr-TR"/>
          </a:p>
        </p:txBody>
      </p:sp>
      <p:pic>
        <p:nvPicPr>
          <p:cNvPr id="9" name="Image 2" descr="preencoded.png"/>
          <p:cNvPicPr>
            <a:picLocks noChangeAspect="1"/>
          </p:cNvPicPr>
          <p:nvPr/>
        </p:nvPicPr>
        <p:blipFill>
          <a:blip r:embed="rId5"/>
          <a:stretch>
            <a:fillRect/>
          </a:stretch>
        </p:blipFill>
        <p:spPr>
          <a:xfrm>
            <a:off x="5298400" y="4808756"/>
            <a:ext cx="297656" cy="372070"/>
          </a:xfrm>
          <a:prstGeom prst="rect">
            <a:avLst/>
          </a:prstGeom>
        </p:spPr>
      </p:pic>
      <p:sp>
        <p:nvSpPr>
          <p:cNvPr id="10" name="Text 5"/>
          <p:cNvSpPr/>
          <p:nvPr/>
        </p:nvSpPr>
        <p:spPr>
          <a:xfrm>
            <a:off x="5868829" y="4839772"/>
            <a:ext cx="3222188" cy="310158"/>
          </a:xfrm>
          <a:prstGeom prst="rect">
            <a:avLst/>
          </a:prstGeom>
          <a:noFill/>
          <a:ln/>
        </p:spPr>
        <p:txBody>
          <a:bodyPr wrap="none" lIns="0" tIns="0" rIns="0" bIns="0" rtlCol="0" anchor="t"/>
          <a:lstStyle/>
          <a:p>
            <a:pPr marL="0" indent="0" algn="l">
              <a:lnSpc>
                <a:spcPts val="24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Boosting Tabanlı Yöntemler</a:t>
            </a:r>
            <a:endParaRPr lang="en-US" sz="2000" dirty="0"/>
          </a:p>
        </p:txBody>
      </p:sp>
      <p:sp>
        <p:nvSpPr>
          <p:cNvPr id="11" name="Text 6"/>
          <p:cNvSpPr/>
          <p:nvPr/>
        </p:nvSpPr>
        <p:spPr>
          <a:xfrm>
            <a:off x="5868829" y="5268992"/>
            <a:ext cx="3537466" cy="1587698"/>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XGBoost, LightGBM ve CatBoost gibi boosting tabanlı modeller, sınıflar arası farkların daha hassas biçimde öğrenilebilmesi amacıyla uygulanmıştır.</a:t>
            </a:r>
            <a:endParaRPr lang="en-US" sz="2000" dirty="0"/>
          </a:p>
        </p:txBody>
      </p:sp>
      <p:sp>
        <p:nvSpPr>
          <p:cNvPr id="12" name="Shape 7"/>
          <p:cNvSpPr/>
          <p:nvPr/>
        </p:nvSpPr>
        <p:spPr>
          <a:xfrm>
            <a:off x="9654302" y="4771549"/>
            <a:ext cx="446484" cy="446484"/>
          </a:xfrm>
          <a:prstGeom prst="roundRect">
            <a:avLst>
              <a:gd name="adj" fmla="val 18670"/>
            </a:avLst>
          </a:prstGeom>
          <a:solidFill>
            <a:srgbClr val="E2E3E9"/>
          </a:solidFill>
          <a:ln w="7620">
            <a:solidFill>
              <a:srgbClr val="C8C9CF"/>
            </a:solidFill>
            <a:prstDash val="solid"/>
          </a:ln>
        </p:spPr>
        <p:txBody>
          <a:bodyPr/>
          <a:lstStyle/>
          <a:p>
            <a:endParaRPr lang="tr-TR"/>
          </a:p>
        </p:txBody>
      </p:sp>
      <p:pic>
        <p:nvPicPr>
          <p:cNvPr id="13" name="Image 3" descr="preencoded.png"/>
          <p:cNvPicPr>
            <a:picLocks noChangeAspect="1"/>
          </p:cNvPicPr>
          <p:nvPr/>
        </p:nvPicPr>
        <p:blipFill>
          <a:blip r:embed="rId6"/>
          <a:stretch>
            <a:fillRect/>
          </a:stretch>
        </p:blipFill>
        <p:spPr>
          <a:xfrm>
            <a:off x="9728716" y="4808756"/>
            <a:ext cx="297656" cy="372070"/>
          </a:xfrm>
          <a:prstGeom prst="rect">
            <a:avLst/>
          </a:prstGeom>
        </p:spPr>
      </p:pic>
      <p:sp>
        <p:nvSpPr>
          <p:cNvPr id="14" name="Text 8"/>
          <p:cNvSpPr/>
          <p:nvPr/>
        </p:nvSpPr>
        <p:spPr>
          <a:xfrm>
            <a:off x="10299144" y="4839772"/>
            <a:ext cx="3385304" cy="310158"/>
          </a:xfrm>
          <a:prstGeom prst="rect">
            <a:avLst/>
          </a:prstGeom>
          <a:noFill/>
          <a:ln/>
        </p:spPr>
        <p:txBody>
          <a:bodyPr wrap="none" lIns="0" tIns="0" rIns="0" bIns="0" rtlCol="0" anchor="t"/>
          <a:lstStyle/>
          <a:p>
            <a:pPr marL="0" indent="0" algn="l">
              <a:lnSpc>
                <a:spcPts val="24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Derin Öğrenme Algoritmaları</a:t>
            </a:r>
            <a:endParaRPr lang="en-US" sz="2000" dirty="0"/>
          </a:p>
        </p:txBody>
      </p:sp>
      <p:sp>
        <p:nvSpPr>
          <p:cNvPr id="15" name="Text 9"/>
          <p:cNvSpPr/>
          <p:nvPr/>
        </p:nvSpPr>
        <p:spPr>
          <a:xfrm>
            <a:off x="10299144" y="5268992"/>
            <a:ext cx="3537466" cy="1587698"/>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Yapay Sinir Ağları (ANN), Evrişimli Sinir Ağları (CNN) ve Grafik Sinir Ağları (GNN) gibi derin öğrenme algoritmaları, karmaşık ilişkileri öğrenebilmek için kullanılmıştır.</a:t>
            </a:r>
            <a:endParaRPr lang="en-US" sz="2000" dirty="0"/>
          </a:p>
        </p:txBody>
      </p:sp>
      <p:sp>
        <p:nvSpPr>
          <p:cNvPr id="16" name="Dikdörtgen 15">
            <a:extLst>
              <a:ext uri="{FF2B5EF4-FFF2-40B4-BE49-F238E27FC236}">
                <a16:creationId xmlns:a16="http://schemas.microsoft.com/office/drawing/2014/main" id="{2E52F59F-2860-D6E6-D2E5-3E45DE514B85}"/>
              </a:ext>
            </a:extLst>
          </p:cNvPr>
          <p:cNvSpPr/>
          <p:nvPr/>
        </p:nvSpPr>
        <p:spPr>
          <a:xfrm>
            <a:off x="11508058" y="7582912"/>
            <a:ext cx="3122342" cy="6466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80905"/>
          </a:xfrm>
          <a:prstGeom prst="rect">
            <a:avLst/>
          </a:prstGeom>
        </p:spPr>
      </p:pic>
      <p:sp>
        <p:nvSpPr>
          <p:cNvPr id="3" name="Text 0"/>
          <p:cNvSpPr/>
          <p:nvPr/>
        </p:nvSpPr>
        <p:spPr>
          <a:xfrm>
            <a:off x="793790" y="3292673"/>
            <a:ext cx="7172682" cy="620078"/>
          </a:xfrm>
          <a:prstGeom prst="rect">
            <a:avLst/>
          </a:prstGeom>
          <a:noFill/>
          <a:ln/>
        </p:spPr>
        <p:txBody>
          <a:bodyPr wrap="none" lIns="0" tIns="0" rIns="0" bIns="0" rtlCol="0" anchor="t"/>
          <a:lstStyle/>
          <a:p>
            <a:pPr marL="0" indent="0" algn="l">
              <a:lnSpc>
                <a:spcPts val="485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Model Eğitimi ve Optimizasyon</a:t>
            </a:r>
            <a:endParaRPr lang="en-US" sz="3200" dirty="0"/>
          </a:p>
        </p:txBody>
      </p:sp>
      <p:pic>
        <p:nvPicPr>
          <p:cNvPr id="4" name="Image 1" descr="preencoded.png"/>
          <p:cNvPicPr>
            <a:picLocks noChangeAspect="1"/>
          </p:cNvPicPr>
          <p:nvPr/>
        </p:nvPicPr>
        <p:blipFill>
          <a:blip r:embed="rId4"/>
          <a:stretch>
            <a:fillRect/>
          </a:stretch>
        </p:blipFill>
        <p:spPr>
          <a:xfrm>
            <a:off x="793790" y="4210407"/>
            <a:ext cx="4347567" cy="793790"/>
          </a:xfrm>
          <a:prstGeom prst="rect">
            <a:avLst/>
          </a:prstGeom>
        </p:spPr>
      </p:pic>
      <p:sp>
        <p:nvSpPr>
          <p:cNvPr id="5" name="Text 1"/>
          <p:cNvSpPr/>
          <p:nvPr/>
        </p:nvSpPr>
        <p:spPr>
          <a:xfrm>
            <a:off x="992148" y="5202555"/>
            <a:ext cx="2480905" cy="310158"/>
          </a:xfrm>
          <a:prstGeom prst="rect">
            <a:avLst/>
          </a:prstGeom>
          <a:noFill/>
          <a:ln/>
        </p:spPr>
        <p:txBody>
          <a:bodyPr wrap="none" lIns="0" tIns="0" rIns="0" bIns="0" rtlCol="0" anchor="t"/>
          <a:lstStyle/>
          <a:p>
            <a:pPr marL="0" indent="0" algn="l">
              <a:lnSpc>
                <a:spcPts val="24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Veri Bölünmesi</a:t>
            </a:r>
            <a:endParaRPr lang="en-US" sz="2000" dirty="0"/>
          </a:p>
        </p:txBody>
      </p:sp>
      <p:sp>
        <p:nvSpPr>
          <p:cNvPr id="6" name="Text 2"/>
          <p:cNvSpPr/>
          <p:nvPr/>
        </p:nvSpPr>
        <p:spPr>
          <a:xfrm>
            <a:off x="992148" y="5631775"/>
            <a:ext cx="3950851" cy="1270159"/>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1997-2017 verileri eğitim ve test seti olarak, 2018-2022 verileri ise tahmin seti olarak kullanılmıştır. 80% eğitim ve 20% test olacak şekilde bölünerek kullanılmıştır.</a:t>
            </a:r>
            <a:endParaRPr lang="en-US" sz="2000" dirty="0"/>
          </a:p>
        </p:txBody>
      </p:sp>
      <p:pic>
        <p:nvPicPr>
          <p:cNvPr id="7" name="Image 2" descr="preencoded.png"/>
          <p:cNvPicPr>
            <a:picLocks noChangeAspect="1"/>
          </p:cNvPicPr>
          <p:nvPr/>
        </p:nvPicPr>
        <p:blipFill>
          <a:blip r:embed="rId5"/>
          <a:stretch>
            <a:fillRect/>
          </a:stretch>
        </p:blipFill>
        <p:spPr>
          <a:xfrm>
            <a:off x="5141357" y="4210407"/>
            <a:ext cx="4347567" cy="793790"/>
          </a:xfrm>
          <a:prstGeom prst="rect">
            <a:avLst/>
          </a:prstGeom>
        </p:spPr>
      </p:pic>
      <p:sp>
        <p:nvSpPr>
          <p:cNvPr id="8" name="Text 3"/>
          <p:cNvSpPr/>
          <p:nvPr/>
        </p:nvSpPr>
        <p:spPr>
          <a:xfrm>
            <a:off x="5339715" y="5202555"/>
            <a:ext cx="3679984" cy="310158"/>
          </a:xfrm>
          <a:prstGeom prst="rect">
            <a:avLst/>
          </a:prstGeom>
          <a:noFill/>
          <a:ln/>
        </p:spPr>
        <p:txBody>
          <a:bodyPr wrap="none" lIns="0" tIns="0" rIns="0" bIns="0" rtlCol="0" anchor="t"/>
          <a:lstStyle/>
          <a:p>
            <a:pPr marL="0" indent="0" algn="l">
              <a:lnSpc>
                <a:spcPts val="24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Hiperparametre</a:t>
            </a:r>
            <a:r>
              <a:rPr lang="en-US" sz="1950" dirty="0">
                <a:solidFill>
                  <a:srgbClr val="5B5F71"/>
                </a:solidFill>
                <a:latin typeface="Instrument Sans Semi Bold" pitchFamily="34" charset="0"/>
                <a:ea typeface="Instrument Sans Semi Bold" pitchFamily="34" charset="-122"/>
                <a:cs typeface="Instrument Sans Semi Bold" pitchFamily="34" charset="-120"/>
              </a:rPr>
              <a:t> Optimizasyonu</a:t>
            </a:r>
            <a:endParaRPr lang="en-US" sz="1950" dirty="0"/>
          </a:p>
        </p:txBody>
      </p:sp>
      <p:sp>
        <p:nvSpPr>
          <p:cNvPr id="9" name="Text 4"/>
          <p:cNvSpPr/>
          <p:nvPr/>
        </p:nvSpPr>
        <p:spPr>
          <a:xfrm>
            <a:off x="5339715" y="5631775"/>
            <a:ext cx="3950851" cy="1587698"/>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GridSearch ve Parameter Grid fonksiyonları kullanılarak kapsamlı bir hiperparametre optimizasyonu gerçekleştirilmiştir. Her model için en uygun parametreler belirlenmiştir.</a:t>
            </a:r>
            <a:endParaRPr lang="en-US" sz="2000" dirty="0"/>
          </a:p>
        </p:txBody>
      </p:sp>
      <p:pic>
        <p:nvPicPr>
          <p:cNvPr id="10" name="Image 3" descr="preencoded.png"/>
          <p:cNvPicPr>
            <a:picLocks noChangeAspect="1"/>
          </p:cNvPicPr>
          <p:nvPr/>
        </p:nvPicPr>
        <p:blipFill>
          <a:blip r:embed="rId6"/>
          <a:stretch>
            <a:fillRect/>
          </a:stretch>
        </p:blipFill>
        <p:spPr>
          <a:xfrm>
            <a:off x="9488924" y="4210407"/>
            <a:ext cx="4347567" cy="793790"/>
          </a:xfrm>
          <a:prstGeom prst="rect">
            <a:avLst/>
          </a:prstGeom>
        </p:spPr>
      </p:pic>
      <p:sp>
        <p:nvSpPr>
          <p:cNvPr id="11" name="Text 5"/>
          <p:cNvSpPr/>
          <p:nvPr/>
        </p:nvSpPr>
        <p:spPr>
          <a:xfrm>
            <a:off x="9687282" y="5202555"/>
            <a:ext cx="2480905" cy="310158"/>
          </a:xfrm>
          <a:prstGeom prst="rect">
            <a:avLst/>
          </a:prstGeom>
          <a:noFill/>
          <a:ln/>
        </p:spPr>
        <p:txBody>
          <a:bodyPr wrap="none" lIns="0" tIns="0" rIns="0" bIns="0" rtlCol="0" anchor="t"/>
          <a:lstStyle/>
          <a:p>
            <a:pPr marL="0" indent="0" algn="l">
              <a:lnSpc>
                <a:spcPts val="2400"/>
              </a:lnSpc>
              <a:buNone/>
            </a:pPr>
            <a:r>
              <a:rPr lang="en-US" sz="2000" dirty="0">
                <a:solidFill>
                  <a:srgbClr val="5B5F71"/>
                </a:solidFill>
                <a:latin typeface="Instrument Sans Semi Bold" pitchFamily="34" charset="0"/>
                <a:ea typeface="Instrument Sans Semi Bold" pitchFamily="34" charset="-122"/>
                <a:cs typeface="Instrument Sans Semi Bold" pitchFamily="34" charset="-120"/>
              </a:rPr>
              <a:t>Erken </a:t>
            </a:r>
            <a:r>
              <a:rPr lang="en-US" sz="2000" dirty="0" err="1">
                <a:solidFill>
                  <a:srgbClr val="5B5F71"/>
                </a:solidFill>
                <a:latin typeface="Instrument Sans Semi Bold" pitchFamily="34" charset="0"/>
                <a:ea typeface="Instrument Sans Semi Bold" pitchFamily="34" charset="-122"/>
                <a:cs typeface="Instrument Sans Semi Bold" pitchFamily="34" charset="-120"/>
              </a:rPr>
              <a:t>Durdurma</a:t>
            </a:r>
            <a:endParaRPr lang="en-US" sz="2000" dirty="0"/>
          </a:p>
        </p:txBody>
      </p:sp>
      <p:sp>
        <p:nvSpPr>
          <p:cNvPr id="12" name="Text 6"/>
          <p:cNvSpPr/>
          <p:nvPr/>
        </p:nvSpPr>
        <p:spPr>
          <a:xfrm>
            <a:off x="9687282" y="5631775"/>
            <a:ext cx="3950851" cy="1587698"/>
          </a:xfrm>
          <a:prstGeom prst="rect">
            <a:avLst/>
          </a:prstGeom>
          <a:noFill/>
          <a:ln/>
        </p:spPr>
        <p:txBody>
          <a:bodyPr wrap="square" lIns="0" tIns="0" rIns="0" bIns="0" rtlCol="0" anchor="t"/>
          <a:lstStyle/>
          <a:p>
            <a:pPr marL="0" indent="0" algn="l">
              <a:lnSpc>
                <a:spcPts val="25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Aşırı öğrenme riskini azaltmak amacıyla erken durdurma mekanizması entegre edilmiştir. Doğrulama kümesindeki hata belirli bir sayıda epoch boyunca iyileşmediğinde eğitim sonlandırılmıştır.</a:t>
            </a:r>
            <a:endParaRPr lang="en-US" sz="2000" dirty="0"/>
          </a:p>
        </p:txBody>
      </p:sp>
      <p:sp>
        <p:nvSpPr>
          <p:cNvPr id="13" name="Dikdörtgen 12">
            <a:extLst>
              <a:ext uri="{FF2B5EF4-FFF2-40B4-BE49-F238E27FC236}">
                <a16:creationId xmlns:a16="http://schemas.microsoft.com/office/drawing/2014/main" id="{FA4AF5C5-CD75-AC68-286A-C78B058CBAFC}"/>
              </a:ext>
            </a:extLst>
          </p:cNvPr>
          <p:cNvSpPr/>
          <p:nvPr/>
        </p:nvSpPr>
        <p:spPr>
          <a:xfrm>
            <a:off x="11508058" y="7582912"/>
            <a:ext cx="3122342" cy="6466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51182" y="658674"/>
            <a:ext cx="4680109" cy="584954"/>
          </a:xfrm>
          <a:prstGeom prst="rect">
            <a:avLst/>
          </a:prstGeom>
          <a:noFill/>
          <a:ln/>
        </p:spPr>
        <p:txBody>
          <a:bodyPr wrap="none" lIns="0" tIns="0" rIns="0" bIns="0" rtlCol="0" anchor="t"/>
          <a:lstStyle/>
          <a:p>
            <a:pPr marL="0" indent="0" algn="l">
              <a:lnSpc>
                <a:spcPts val="460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Model Tahmin Yapısı</a:t>
            </a:r>
            <a:endParaRPr lang="en-US" sz="3200" dirty="0"/>
          </a:p>
        </p:txBody>
      </p:sp>
      <p:pic>
        <p:nvPicPr>
          <p:cNvPr id="3" name="Image 0" descr="preencoded.png"/>
          <p:cNvPicPr>
            <a:picLocks noChangeAspect="1"/>
          </p:cNvPicPr>
          <p:nvPr/>
        </p:nvPicPr>
        <p:blipFill>
          <a:blip r:embed="rId3"/>
          <a:stretch>
            <a:fillRect/>
          </a:stretch>
        </p:blipFill>
        <p:spPr>
          <a:xfrm>
            <a:off x="397314" y="546213"/>
            <a:ext cx="5675452" cy="6852628"/>
          </a:xfrm>
          <a:prstGeom prst="rect">
            <a:avLst/>
          </a:prstGeom>
        </p:spPr>
      </p:pic>
      <p:sp>
        <p:nvSpPr>
          <p:cNvPr id="4" name="Text 1"/>
          <p:cNvSpPr/>
          <p:nvPr/>
        </p:nvSpPr>
        <p:spPr>
          <a:xfrm>
            <a:off x="748784" y="7249120"/>
            <a:ext cx="6338054" cy="299442"/>
          </a:xfrm>
          <a:prstGeom prst="rect">
            <a:avLst/>
          </a:prstGeom>
          <a:noFill/>
          <a:ln/>
        </p:spPr>
        <p:txBody>
          <a:bodyPr wrap="none" lIns="0" tIns="0" rIns="0" bIns="0" rtlCol="0" anchor="t"/>
          <a:lstStyle/>
          <a:p>
            <a:pPr marL="0" indent="0" algn="l">
              <a:lnSpc>
                <a:spcPts val="2350"/>
              </a:lnSpc>
              <a:buNone/>
            </a:pPr>
            <a:endParaRPr lang="en-US" sz="2000" dirty="0"/>
          </a:p>
        </p:txBody>
      </p:sp>
      <p:sp>
        <p:nvSpPr>
          <p:cNvPr id="5" name="Text 2"/>
          <p:cNvSpPr/>
          <p:nvPr/>
        </p:nvSpPr>
        <p:spPr>
          <a:xfrm>
            <a:off x="7086838" y="1393865"/>
            <a:ext cx="6338054" cy="299442"/>
          </a:xfrm>
          <a:prstGeom prst="rect">
            <a:avLst/>
          </a:prstGeom>
          <a:noFill/>
          <a:ln/>
        </p:spPr>
        <p:txBody>
          <a:bodyPr wrap="none" lIns="0" tIns="0" rIns="0" bIns="0" rtlCol="0" anchor="t"/>
          <a:lstStyle/>
          <a:p>
            <a:pPr marL="0" indent="0" algn="l">
              <a:lnSpc>
                <a:spcPts val="2350"/>
              </a:lnSpc>
              <a:buNone/>
            </a:pPr>
            <a:endParaRPr lang="en-US" sz="2000" dirty="0"/>
          </a:p>
        </p:txBody>
      </p:sp>
      <p:sp>
        <p:nvSpPr>
          <p:cNvPr id="6" name="Text 3"/>
          <p:cNvSpPr/>
          <p:nvPr/>
        </p:nvSpPr>
        <p:spPr>
          <a:xfrm>
            <a:off x="6878082" y="1794727"/>
            <a:ext cx="6338054" cy="898327"/>
          </a:xfrm>
          <a:prstGeom prst="rect">
            <a:avLst/>
          </a:prstGeom>
          <a:noFill/>
          <a:ln/>
        </p:spPr>
        <p:txBody>
          <a:bodyPr wrap="square" lIns="0" tIns="0" rIns="0" bIns="0" rtlCol="0" anchor="t"/>
          <a:lstStyle/>
          <a:p>
            <a:pPr marL="0" indent="0" algn="l">
              <a:lnSpc>
                <a:spcPts val="2350"/>
              </a:lnSpc>
              <a:buNone/>
            </a:pPr>
            <a:r>
              <a:rPr lang="en-US" sz="2000" dirty="0" err="1">
                <a:solidFill>
                  <a:srgbClr val="5B5F71"/>
                </a:solidFill>
                <a:latin typeface="Instrument Sans Medium" pitchFamily="34" charset="0"/>
                <a:ea typeface="Instrument Sans Medium" pitchFamily="34" charset="-122"/>
                <a:cs typeface="Instrument Sans Medium" pitchFamily="34" charset="-120"/>
              </a:rPr>
              <a:t>Öncelikle</a:t>
            </a:r>
            <a:r>
              <a:rPr lang="en-US" sz="2000" dirty="0">
                <a:solidFill>
                  <a:srgbClr val="5B5F71"/>
                </a:solidFill>
                <a:latin typeface="Instrument Sans Medium" pitchFamily="34" charset="0"/>
                <a:ea typeface="Instrument Sans Medium" pitchFamily="34" charset="-122"/>
                <a:cs typeface="Instrument Sans Medium" pitchFamily="34" charset="-120"/>
              </a:rPr>
              <a:t>, ham </a:t>
            </a:r>
            <a:r>
              <a:rPr lang="en-US" sz="2000" dirty="0" err="1">
                <a:solidFill>
                  <a:srgbClr val="5B5F71"/>
                </a:solidFill>
                <a:latin typeface="Instrument Sans Medium" pitchFamily="34" charset="0"/>
                <a:ea typeface="Instrument Sans Medium" pitchFamily="34" charset="-122"/>
                <a:cs typeface="Instrument Sans Medium" pitchFamily="34" charset="-120"/>
              </a:rPr>
              <a:t>veriler</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oyuncu</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istatistikleri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gibi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toplanır</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ve</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eksik</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değerlerin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doldurulması</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özellik</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mühendisliği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gibi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ön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işleme</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adımlarından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geçer</a:t>
            </a:r>
            <a:r>
              <a:rPr lang="en-US" sz="2000" dirty="0">
                <a:solidFill>
                  <a:srgbClr val="5B5F71"/>
                </a:solidFill>
                <a:latin typeface="Instrument Sans Medium" pitchFamily="34" charset="0"/>
                <a:ea typeface="Instrument Sans Medium" pitchFamily="34" charset="-122"/>
                <a:cs typeface="Instrument Sans Medium" pitchFamily="34" charset="-120"/>
              </a:rPr>
              <a:t>. </a:t>
            </a:r>
            <a:endParaRPr lang="en-US" sz="2000" dirty="0"/>
          </a:p>
        </p:txBody>
      </p:sp>
      <p:sp>
        <p:nvSpPr>
          <p:cNvPr id="7" name="Text 4"/>
          <p:cNvSpPr/>
          <p:nvPr/>
        </p:nvSpPr>
        <p:spPr>
          <a:xfrm>
            <a:off x="6878082" y="3178287"/>
            <a:ext cx="6338054" cy="598884"/>
          </a:xfrm>
          <a:prstGeom prst="rect">
            <a:avLst/>
          </a:prstGeom>
          <a:noFill/>
          <a:ln/>
        </p:spPr>
        <p:txBody>
          <a:bodyPr wrap="square" lIns="0" tIns="0" rIns="0" bIns="0" rtlCol="0" anchor="t"/>
          <a:lstStyle/>
          <a:p>
            <a:pPr>
              <a:lnSpc>
                <a:spcPts val="2350"/>
              </a:lnSpc>
            </a:pPr>
            <a:r>
              <a:rPr lang="en-US" sz="2000" dirty="0">
                <a:solidFill>
                  <a:srgbClr val="5B5F71"/>
                </a:solidFill>
                <a:latin typeface="Instrument Sans Medium" pitchFamily="34" charset="0"/>
                <a:ea typeface="Instrument Sans Medium" pitchFamily="34" charset="-122"/>
                <a:cs typeface="Instrument Sans Medium" pitchFamily="34" charset="-120"/>
              </a:rPr>
              <a:t>Daha </a:t>
            </a:r>
            <a:r>
              <a:rPr lang="en-US" sz="2000" dirty="0" err="1">
                <a:solidFill>
                  <a:srgbClr val="5B5F71"/>
                </a:solidFill>
                <a:latin typeface="Instrument Sans Medium" pitchFamily="34" charset="0"/>
                <a:ea typeface="Instrument Sans Medium" pitchFamily="34" charset="-122"/>
                <a:cs typeface="Instrument Sans Medium" pitchFamily="34" charset="-120"/>
              </a:rPr>
              <a:t>sonra</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hazırlanmış</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özellikler</a:t>
            </a:r>
            <a:r>
              <a:rPr lang="en-US" sz="2000" dirty="0">
                <a:solidFill>
                  <a:srgbClr val="5B5F71"/>
                </a:solidFill>
                <a:latin typeface="Instrument Sans Medium" pitchFamily="34" charset="0"/>
                <a:ea typeface="Instrument Sans Medium" pitchFamily="34" charset="-122"/>
                <a:cs typeface="Instrument Sans Medium" pitchFamily="34" charset="-120"/>
              </a:rPr>
              <a:t> eğitilmiş makine öğrenmesi modeline beslenir. Her </a:t>
            </a:r>
            <a:r>
              <a:rPr lang="en-US" sz="2000" dirty="0" err="1">
                <a:solidFill>
                  <a:srgbClr val="5B5F71"/>
                </a:solidFill>
                <a:latin typeface="Instrument Sans Medium" pitchFamily="34" charset="0"/>
                <a:ea typeface="Instrument Sans Medium" pitchFamily="34" charset="-122"/>
                <a:cs typeface="Instrument Sans Medium" pitchFamily="34" charset="-120"/>
              </a:rPr>
              <a:t>yıla</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özel</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veriyi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alır</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ve</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ölçeklendirir</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modellerin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girdisi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olacak</a:t>
            </a:r>
            <a:r>
              <a:rPr lang="en-US" sz="2000" dirty="0">
                <a:solidFill>
                  <a:srgbClr val="5B5F71"/>
                </a:solidFill>
                <a:latin typeface="Instrument Sans Medium" pitchFamily="34" charset="0"/>
                <a:ea typeface="Instrument Sans Medium" pitchFamily="34" charset="-122"/>
                <a:cs typeface="Instrument Sans Medium" pitchFamily="34" charset="-120"/>
              </a:rPr>
              <a:t> hale </a:t>
            </a:r>
            <a:r>
              <a:rPr lang="en-US" sz="2000" dirty="0" err="1">
                <a:solidFill>
                  <a:srgbClr val="5B5F71"/>
                </a:solidFill>
                <a:latin typeface="Instrument Sans Medium" pitchFamily="34" charset="0"/>
                <a:ea typeface="Instrument Sans Medium" pitchFamily="34" charset="-122"/>
                <a:cs typeface="Instrument Sans Medium" pitchFamily="34" charset="-120"/>
              </a:rPr>
              <a:t>getirir</a:t>
            </a:r>
            <a:r>
              <a:rPr lang="en-US" sz="2000" dirty="0">
                <a:solidFill>
                  <a:srgbClr val="5B5F71"/>
                </a:solidFill>
                <a:latin typeface="Instrument Sans Medium" pitchFamily="34" charset="0"/>
                <a:ea typeface="Instrument Sans Medium" pitchFamily="34" charset="-122"/>
                <a:cs typeface="Instrument Sans Medium" pitchFamily="34" charset="-120"/>
              </a:rPr>
              <a:t>. Model, </a:t>
            </a:r>
            <a:r>
              <a:rPr lang="en-US" sz="2000" dirty="0" err="1">
                <a:solidFill>
                  <a:srgbClr val="5B5F71"/>
                </a:solidFill>
                <a:latin typeface="Instrument Sans Medium" pitchFamily="34" charset="0"/>
                <a:ea typeface="Instrument Sans Medium" pitchFamily="34" charset="-122"/>
                <a:cs typeface="Instrument Sans Medium" pitchFamily="34" charset="-120"/>
              </a:rPr>
              <a:t>bu</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verileri</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kullanarak</a:t>
            </a:r>
            <a:r>
              <a:rPr lang="en-US" sz="2000" dirty="0">
                <a:solidFill>
                  <a:srgbClr val="5B5F71"/>
                </a:solidFill>
                <a:latin typeface="Instrument Sans Medium" pitchFamily="34" charset="0"/>
                <a:ea typeface="Instrument Sans Medium" pitchFamily="34" charset="-122"/>
                <a:cs typeface="Instrument Sans Medium" pitchFamily="34" charset="-120"/>
              </a:rPr>
              <a:t> MVP </a:t>
            </a:r>
            <a:r>
              <a:rPr lang="en-US" sz="2000" dirty="0" err="1">
                <a:solidFill>
                  <a:srgbClr val="5B5F71"/>
                </a:solidFill>
                <a:latin typeface="Instrument Sans Medium" pitchFamily="34" charset="0"/>
                <a:ea typeface="Instrument Sans Medium" pitchFamily="34" charset="-122"/>
                <a:cs typeface="Instrument Sans Medium" pitchFamily="34" charset="-120"/>
              </a:rPr>
              <a:t>olasılıklarını</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hesaplar</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veya</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doğrudan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bir</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tahmin</a:t>
            </a:r>
            <a:r>
              <a:rPr lang="en-US" sz="2000" dirty="0">
                <a:solidFill>
                  <a:srgbClr val="5B5F71"/>
                </a:solidFill>
                <a:latin typeface="Instrument Sans Medium" pitchFamily="34" charset="0"/>
                <a:ea typeface="Instrument Sans Medium" pitchFamily="34" charset="-122"/>
                <a:cs typeface="Instrument Sans Medium" pitchFamily="34" charset="-120"/>
              </a:rPr>
              <a:t> </a:t>
            </a:r>
            <a:r>
              <a:rPr lang="en-US" sz="2000" dirty="0" err="1">
                <a:solidFill>
                  <a:srgbClr val="5B5F71"/>
                </a:solidFill>
                <a:latin typeface="Instrument Sans Medium" pitchFamily="34" charset="0"/>
                <a:ea typeface="Instrument Sans Medium" pitchFamily="34" charset="-122"/>
                <a:cs typeface="Instrument Sans Medium" pitchFamily="34" charset="-120"/>
              </a:rPr>
              <a:t>yapar</a:t>
            </a:r>
            <a:r>
              <a:rPr lang="en-US" sz="2000" dirty="0">
                <a:solidFill>
                  <a:srgbClr val="5B5F71"/>
                </a:solidFill>
                <a:latin typeface="Instrument Sans Medium" pitchFamily="34" charset="0"/>
                <a:ea typeface="Instrument Sans Medium" pitchFamily="34" charset="-122"/>
                <a:cs typeface="Instrument Sans Medium" pitchFamily="34" charset="-120"/>
              </a:rPr>
              <a:t>. </a:t>
            </a:r>
            <a:endParaRPr lang="en-US" sz="2000" dirty="0"/>
          </a:p>
          <a:p>
            <a:pPr marL="0" indent="0" algn="l">
              <a:lnSpc>
                <a:spcPts val="2350"/>
              </a:lnSpc>
              <a:buNone/>
            </a:pPr>
            <a:endParaRPr lang="en-US" sz="2000" dirty="0"/>
          </a:p>
        </p:txBody>
      </p:sp>
      <p:sp>
        <p:nvSpPr>
          <p:cNvPr id="8" name="Text 5"/>
          <p:cNvSpPr/>
          <p:nvPr/>
        </p:nvSpPr>
        <p:spPr>
          <a:xfrm>
            <a:off x="6878082" y="3849311"/>
            <a:ext cx="6338054" cy="898327"/>
          </a:xfrm>
          <a:prstGeom prst="rect">
            <a:avLst/>
          </a:prstGeom>
          <a:noFill/>
          <a:ln/>
        </p:spPr>
        <p:txBody>
          <a:bodyPr wrap="square" lIns="0" tIns="0" rIns="0" bIns="0" rtlCol="0" anchor="t"/>
          <a:lstStyle/>
          <a:p>
            <a:pPr>
              <a:lnSpc>
                <a:spcPts val="2350"/>
              </a:lnSpc>
            </a:pPr>
            <a:endParaRPr lang="en-US" sz="2000" dirty="0"/>
          </a:p>
        </p:txBody>
      </p:sp>
      <p:sp>
        <p:nvSpPr>
          <p:cNvPr id="9" name="Text 6"/>
          <p:cNvSpPr/>
          <p:nvPr/>
        </p:nvSpPr>
        <p:spPr>
          <a:xfrm>
            <a:off x="6878082" y="5163137"/>
            <a:ext cx="6338054" cy="598884"/>
          </a:xfrm>
          <a:prstGeom prst="rect">
            <a:avLst/>
          </a:prstGeom>
          <a:noFill/>
          <a:ln/>
        </p:spPr>
        <p:txBody>
          <a:bodyPr wrap="square" lIns="0" tIns="0" rIns="0" bIns="0" rtlCol="0" anchor="t"/>
          <a:lstStyle/>
          <a:p>
            <a:pPr marL="0" indent="0" algn="l">
              <a:lnSpc>
                <a:spcPts val="235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Verilen sezondaki güncel bilgilere göre MVP olacak aday için tahminlerde bulunur ve ilk 10 tahmini alınır. </a:t>
            </a:r>
            <a:endParaRPr lang="en-US" sz="2000" dirty="0"/>
          </a:p>
        </p:txBody>
      </p:sp>
      <p:sp>
        <p:nvSpPr>
          <p:cNvPr id="10" name="Text 7"/>
          <p:cNvSpPr/>
          <p:nvPr/>
        </p:nvSpPr>
        <p:spPr>
          <a:xfrm>
            <a:off x="6878082" y="6234737"/>
            <a:ext cx="6338054" cy="598884"/>
          </a:xfrm>
          <a:prstGeom prst="rect">
            <a:avLst/>
          </a:prstGeom>
          <a:noFill/>
          <a:ln/>
        </p:spPr>
        <p:txBody>
          <a:bodyPr wrap="square" lIns="0" tIns="0" rIns="0" bIns="0" rtlCol="0" anchor="t"/>
          <a:lstStyle/>
          <a:p>
            <a:pPr marL="0" indent="0" algn="l">
              <a:lnSpc>
                <a:spcPts val="235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Son olarak, bu tahminler kullanıcıya sunulur ve ilk 3 tahmin başarımın ölçülmesi için değerlendirilir.</a:t>
            </a:r>
            <a:endParaRPr lang="en-US" sz="2000" dirty="0"/>
          </a:p>
        </p:txBody>
      </p:sp>
      <p:sp>
        <p:nvSpPr>
          <p:cNvPr id="11" name="Text 8"/>
          <p:cNvSpPr/>
          <p:nvPr/>
        </p:nvSpPr>
        <p:spPr>
          <a:xfrm>
            <a:off x="7551182" y="6452473"/>
            <a:ext cx="6338054" cy="299442"/>
          </a:xfrm>
          <a:prstGeom prst="rect">
            <a:avLst/>
          </a:prstGeom>
          <a:noFill/>
          <a:ln/>
        </p:spPr>
        <p:txBody>
          <a:bodyPr wrap="none" lIns="0" tIns="0" rIns="0" bIns="0" rtlCol="0" anchor="t"/>
          <a:lstStyle/>
          <a:p>
            <a:pPr marL="0" indent="0" algn="l">
              <a:lnSpc>
                <a:spcPts val="2350"/>
              </a:lnSpc>
              <a:buNone/>
            </a:pPr>
            <a:endParaRPr lang="en-US" sz="2000" dirty="0"/>
          </a:p>
        </p:txBody>
      </p:sp>
      <p:sp>
        <p:nvSpPr>
          <p:cNvPr id="12" name="Dikdörtgen 11">
            <a:extLst>
              <a:ext uri="{FF2B5EF4-FFF2-40B4-BE49-F238E27FC236}">
                <a16:creationId xmlns:a16="http://schemas.microsoft.com/office/drawing/2014/main" id="{F7F877AE-C989-FB32-180A-693814483031}"/>
              </a:ext>
            </a:extLst>
          </p:cNvPr>
          <p:cNvSpPr/>
          <p:nvPr/>
        </p:nvSpPr>
        <p:spPr>
          <a:xfrm>
            <a:off x="11508058" y="7582912"/>
            <a:ext cx="3122342" cy="6466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sz="2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0806" y="743903"/>
            <a:ext cx="7661196" cy="571024"/>
          </a:xfrm>
          <a:prstGeom prst="rect">
            <a:avLst/>
          </a:prstGeom>
          <a:noFill/>
          <a:ln/>
        </p:spPr>
        <p:txBody>
          <a:bodyPr wrap="none" lIns="0" tIns="0" rIns="0" bIns="0" rtlCol="0" anchor="t"/>
          <a:lstStyle/>
          <a:p>
            <a:pPr marL="0" indent="0" algn="l">
              <a:lnSpc>
                <a:spcPts val="4450"/>
              </a:lnSpc>
              <a:buNone/>
            </a:pPr>
            <a:r>
              <a:rPr lang="en-US" sz="3200" dirty="0">
                <a:solidFill>
                  <a:srgbClr val="505468"/>
                </a:solidFill>
                <a:latin typeface="Instrument Sans Semi Bold" pitchFamily="34" charset="0"/>
                <a:ea typeface="Instrument Sans Semi Bold" pitchFamily="34" charset="-122"/>
                <a:cs typeface="Instrument Sans Semi Bold" pitchFamily="34" charset="-120"/>
              </a:rPr>
              <a:t>Model Performans Değerlendirmesi</a:t>
            </a:r>
            <a:endParaRPr lang="en-US" sz="3200" dirty="0"/>
          </a:p>
        </p:txBody>
      </p:sp>
      <p:sp>
        <p:nvSpPr>
          <p:cNvPr id="4" name="Shape 1"/>
          <p:cNvSpPr/>
          <p:nvPr/>
        </p:nvSpPr>
        <p:spPr>
          <a:xfrm>
            <a:off x="730806" y="1588889"/>
            <a:ext cx="7682389" cy="4521517"/>
          </a:xfrm>
          <a:prstGeom prst="roundRect">
            <a:avLst>
              <a:gd name="adj" fmla="val 1697"/>
            </a:avLst>
          </a:prstGeom>
          <a:noFill/>
          <a:ln w="7620">
            <a:solidFill>
              <a:srgbClr val="000000">
                <a:alpha val="8000"/>
              </a:srgbClr>
            </a:solidFill>
            <a:prstDash val="solid"/>
          </a:ln>
        </p:spPr>
        <p:txBody>
          <a:bodyPr/>
          <a:lstStyle/>
          <a:p>
            <a:endParaRPr lang="tr-TR"/>
          </a:p>
        </p:txBody>
      </p:sp>
      <p:sp>
        <p:nvSpPr>
          <p:cNvPr id="5" name="Shape 2"/>
          <p:cNvSpPr/>
          <p:nvPr/>
        </p:nvSpPr>
        <p:spPr>
          <a:xfrm>
            <a:off x="738426" y="1596509"/>
            <a:ext cx="7667149" cy="526733"/>
          </a:xfrm>
          <a:prstGeom prst="rect">
            <a:avLst/>
          </a:prstGeom>
          <a:solidFill>
            <a:srgbClr val="FFFFFF">
              <a:alpha val="4000"/>
            </a:srgbClr>
          </a:solidFill>
          <a:ln/>
        </p:spPr>
        <p:txBody>
          <a:bodyPr/>
          <a:lstStyle/>
          <a:p>
            <a:endParaRPr lang="tr-TR"/>
          </a:p>
        </p:txBody>
      </p:sp>
      <p:sp>
        <p:nvSpPr>
          <p:cNvPr id="6" name="Text 3"/>
          <p:cNvSpPr/>
          <p:nvPr/>
        </p:nvSpPr>
        <p:spPr>
          <a:xfrm>
            <a:off x="921187" y="1713667"/>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Model</a:t>
            </a:r>
            <a:endParaRPr lang="en-US" sz="1400" dirty="0"/>
          </a:p>
        </p:txBody>
      </p:sp>
      <p:sp>
        <p:nvSpPr>
          <p:cNvPr id="7" name="Text 4"/>
          <p:cNvSpPr/>
          <p:nvPr/>
        </p:nvSpPr>
        <p:spPr>
          <a:xfrm>
            <a:off x="2458403" y="1713667"/>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Doğruluk (%)</a:t>
            </a:r>
            <a:endParaRPr lang="en-US" sz="1400" dirty="0"/>
          </a:p>
        </p:txBody>
      </p:sp>
      <p:sp>
        <p:nvSpPr>
          <p:cNvPr id="8" name="Text 5"/>
          <p:cNvSpPr/>
          <p:nvPr/>
        </p:nvSpPr>
        <p:spPr>
          <a:xfrm>
            <a:off x="3991808" y="1713667"/>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Kesinlik (%)</a:t>
            </a:r>
            <a:endParaRPr lang="en-US" sz="1400" dirty="0"/>
          </a:p>
        </p:txBody>
      </p:sp>
      <p:sp>
        <p:nvSpPr>
          <p:cNvPr id="9" name="Text 6"/>
          <p:cNvSpPr/>
          <p:nvPr/>
        </p:nvSpPr>
        <p:spPr>
          <a:xfrm>
            <a:off x="5525214" y="1713667"/>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Duyarlılık (%)</a:t>
            </a:r>
            <a:endParaRPr lang="en-US" sz="1400" dirty="0"/>
          </a:p>
        </p:txBody>
      </p:sp>
      <p:sp>
        <p:nvSpPr>
          <p:cNvPr id="10" name="Text 7"/>
          <p:cNvSpPr/>
          <p:nvPr/>
        </p:nvSpPr>
        <p:spPr>
          <a:xfrm>
            <a:off x="7058620" y="1713667"/>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F1 Skoru (%)</a:t>
            </a:r>
            <a:endParaRPr lang="en-US" sz="1400" dirty="0"/>
          </a:p>
        </p:txBody>
      </p:sp>
      <p:sp>
        <p:nvSpPr>
          <p:cNvPr id="11" name="Shape 8"/>
          <p:cNvSpPr/>
          <p:nvPr/>
        </p:nvSpPr>
        <p:spPr>
          <a:xfrm>
            <a:off x="738426" y="2123242"/>
            <a:ext cx="7667149" cy="819150"/>
          </a:xfrm>
          <a:prstGeom prst="rect">
            <a:avLst/>
          </a:prstGeom>
          <a:solidFill>
            <a:srgbClr val="000000">
              <a:alpha val="4000"/>
            </a:srgbClr>
          </a:solidFill>
          <a:ln/>
        </p:spPr>
        <p:txBody>
          <a:bodyPr/>
          <a:lstStyle/>
          <a:p>
            <a:endParaRPr lang="tr-TR"/>
          </a:p>
        </p:txBody>
      </p:sp>
      <p:sp>
        <p:nvSpPr>
          <p:cNvPr id="12" name="Text 9"/>
          <p:cNvSpPr/>
          <p:nvPr/>
        </p:nvSpPr>
        <p:spPr>
          <a:xfrm>
            <a:off x="921187" y="2240399"/>
            <a:ext cx="1164312" cy="584835"/>
          </a:xfrm>
          <a:prstGeom prst="rect">
            <a:avLst/>
          </a:prstGeom>
          <a:noFill/>
          <a:ln/>
        </p:spPr>
        <p:txBody>
          <a:bodyPr wrap="squar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Random Forest</a:t>
            </a:r>
            <a:endParaRPr lang="en-US" sz="1400" dirty="0"/>
          </a:p>
        </p:txBody>
      </p:sp>
      <p:sp>
        <p:nvSpPr>
          <p:cNvPr id="13" name="Text 10"/>
          <p:cNvSpPr/>
          <p:nvPr/>
        </p:nvSpPr>
        <p:spPr>
          <a:xfrm>
            <a:off x="2458403" y="2240399"/>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98.80</a:t>
            </a:r>
            <a:endParaRPr lang="en-US" sz="1400" dirty="0"/>
          </a:p>
        </p:txBody>
      </p:sp>
      <p:sp>
        <p:nvSpPr>
          <p:cNvPr id="14" name="Text 11"/>
          <p:cNvSpPr/>
          <p:nvPr/>
        </p:nvSpPr>
        <p:spPr>
          <a:xfrm>
            <a:off x="3991808" y="2240399"/>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50.00</a:t>
            </a:r>
            <a:endParaRPr lang="en-US" sz="1400" dirty="0"/>
          </a:p>
        </p:txBody>
      </p:sp>
      <p:sp>
        <p:nvSpPr>
          <p:cNvPr id="15" name="Text 12"/>
          <p:cNvSpPr/>
          <p:nvPr/>
        </p:nvSpPr>
        <p:spPr>
          <a:xfrm>
            <a:off x="5525214" y="2240399"/>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40.00</a:t>
            </a:r>
            <a:endParaRPr lang="en-US" sz="1400" dirty="0"/>
          </a:p>
        </p:txBody>
      </p:sp>
      <p:sp>
        <p:nvSpPr>
          <p:cNvPr id="16" name="Text 13"/>
          <p:cNvSpPr/>
          <p:nvPr/>
        </p:nvSpPr>
        <p:spPr>
          <a:xfrm>
            <a:off x="7058620" y="2240399"/>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44.44</a:t>
            </a:r>
            <a:endParaRPr lang="en-US" sz="1400" dirty="0"/>
          </a:p>
        </p:txBody>
      </p:sp>
      <p:sp>
        <p:nvSpPr>
          <p:cNvPr id="17" name="Shape 14"/>
          <p:cNvSpPr/>
          <p:nvPr/>
        </p:nvSpPr>
        <p:spPr>
          <a:xfrm>
            <a:off x="738426" y="2942392"/>
            <a:ext cx="7667149" cy="526733"/>
          </a:xfrm>
          <a:prstGeom prst="rect">
            <a:avLst/>
          </a:prstGeom>
          <a:solidFill>
            <a:srgbClr val="FFFFFF">
              <a:alpha val="4000"/>
            </a:srgbClr>
          </a:solidFill>
          <a:ln/>
        </p:spPr>
        <p:txBody>
          <a:bodyPr/>
          <a:lstStyle/>
          <a:p>
            <a:endParaRPr lang="tr-TR"/>
          </a:p>
        </p:txBody>
      </p:sp>
      <p:sp>
        <p:nvSpPr>
          <p:cNvPr id="18" name="Text 15"/>
          <p:cNvSpPr/>
          <p:nvPr/>
        </p:nvSpPr>
        <p:spPr>
          <a:xfrm>
            <a:off x="921187" y="3059549"/>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XGBoost</a:t>
            </a:r>
            <a:endParaRPr lang="en-US" sz="1400" dirty="0"/>
          </a:p>
        </p:txBody>
      </p:sp>
      <p:sp>
        <p:nvSpPr>
          <p:cNvPr id="19" name="Text 16"/>
          <p:cNvSpPr/>
          <p:nvPr/>
        </p:nvSpPr>
        <p:spPr>
          <a:xfrm>
            <a:off x="2458403" y="3059549"/>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99.80</a:t>
            </a:r>
            <a:endParaRPr lang="en-US" sz="1400" dirty="0"/>
          </a:p>
        </p:txBody>
      </p:sp>
      <p:sp>
        <p:nvSpPr>
          <p:cNvPr id="20" name="Text 17"/>
          <p:cNvSpPr/>
          <p:nvPr/>
        </p:nvSpPr>
        <p:spPr>
          <a:xfrm>
            <a:off x="3991808" y="3059549"/>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50.00</a:t>
            </a:r>
            <a:endParaRPr lang="en-US" sz="1400" dirty="0"/>
          </a:p>
        </p:txBody>
      </p:sp>
      <p:sp>
        <p:nvSpPr>
          <p:cNvPr id="21" name="Text 18"/>
          <p:cNvSpPr/>
          <p:nvPr/>
        </p:nvSpPr>
        <p:spPr>
          <a:xfrm>
            <a:off x="5525214" y="3059549"/>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80.00</a:t>
            </a:r>
            <a:endParaRPr lang="en-US" sz="1400" dirty="0"/>
          </a:p>
        </p:txBody>
      </p:sp>
      <p:sp>
        <p:nvSpPr>
          <p:cNvPr id="22" name="Text 19"/>
          <p:cNvSpPr/>
          <p:nvPr/>
        </p:nvSpPr>
        <p:spPr>
          <a:xfrm>
            <a:off x="7058620" y="3059549"/>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61.54</a:t>
            </a:r>
            <a:endParaRPr lang="en-US" sz="1400" dirty="0"/>
          </a:p>
        </p:txBody>
      </p:sp>
      <p:sp>
        <p:nvSpPr>
          <p:cNvPr id="23" name="Shape 20"/>
          <p:cNvSpPr/>
          <p:nvPr/>
        </p:nvSpPr>
        <p:spPr>
          <a:xfrm>
            <a:off x="738426" y="3469124"/>
            <a:ext cx="7667149" cy="526733"/>
          </a:xfrm>
          <a:prstGeom prst="rect">
            <a:avLst/>
          </a:prstGeom>
          <a:solidFill>
            <a:srgbClr val="000000">
              <a:alpha val="4000"/>
            </a:srgbClr>
          </a:solidFill>
          <a:ln/>
        </p:spPr>
        <p:txBody>
          <a:bodyPr/>
          <a:lstStyle/>
          <a:p>
            <a:endParaRPr lang="tr-TR"/>
          </a:p>
        </p:txBody>
      </p:sp>
      <p:sp>
        <p:nvSpPr>
          <p:cNvPr id="24" name="Text 21"/>
          <p:cNvSpPr/>
          <p:nvPr/>
        </p:nvSpPr>
        <p:spPr>
          <a:xfrm>
            <a:off x="921187" y="3586282"/>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CatBoost</a:t>
            </a:r>
            <a:endParaRPr lang="en-US" sz="1400" dirty="0"/>
          </a:p>
        </p:txBody>
      </p:sp>
      <p:sp>
        <p:nvSpPr>
          <p:cNvPr id="25" name="Text 22"/>
          <p:cNvSpPr/>
          <p:nvPr/>
        </p:nvSpPr>
        <p:spPr>
          <a:xfrm>
            <a:off x="2458403" y="3586282"/>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99.68</a:t>
            </a:r>
            <a:endParaRPr lang="en-US" sz="1400" dirty="0"/>
          </a:p>
        </p:txBody>
      </p:sp>
      <p:sp>
        <p:nvSpPr>
          <p:cNvPr id="26" name="Text 23"/>
          <p:cNvSpPr/>
          <p:nvPr/>
        </p:nvSpPr>
        <p:spPr>
          <a:xfrm>
            <a:off x="3991808" y="3586282"/>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33.33</a:t>
            </a:r>
            <a:endParaRPr lang="en-US" sz="1400" dirty="0"/>
          </a:p>
        </p:txBody>
      </p:sp>
      <p:sp>
        <p:nvSpPr>
          <p:cNvPr id="27" name="Text 24"/>
          <p:cNvSpPr/>
          <p:nvPr/>
        </p:nvSpPr>
        <p:spPr>
          <a:xfrm>
            <a:off x="5525214" y="3586282"/>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60.00</a:t>
            </a:r>
            <a:endParaRPr lang="en-US" sz="1400" dirty="0"/>
          </a:p>
        </p:txBody>
      </p:sp>
      <p:sp>
        <p:nvSpPr>
          <p:cNvPr id="28" name="Text 25"/>
          <p:cNvSpPr/>
          <p:nvPr/>
        </p:nvSpPr>
        <p:spPr>
          <a:xfrm>
            <a:off x="7058620" y="3586282"/>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42.86</a:t>
            </a:r>
            <a:endParaRPr lang="en-US" sz="1400" dirty="0"/>
          </a:p>
        </p:txBody>
      </p:sp>
      <p:sp>
        <p:nvSpPr>
          <p:cNvPr id="29" name="Shape 26"/>
          <p:cNvSpPr/>
          <p:nvPr/>
        </p:nvSpPr>
        <p:spPr>
          <a:xfrm>
            <a:off x="738426" y="3995857"/>
            <a:ext cx="7667149" cy="526733"/>
          </a:xfrm>
          <a:prstGeom prst="rect">
            <a:avLst/>
          </a:prstGeom>
          <a:solidFill>
            <a:srgbClr val="FFFFFF">
              <a:alpha val="4000"/>
            </a:srgbClr>
          </a:solidFill>
          <a:ln/>
        </p:spPr>
        <p:txBody>
          <a:bodyPr/>
          <a:lstStyle/>
          <a:p>
            <a:endParaRPr lang="tr-TR"/>
          </a:p>
        </p:txBody>
      </p:sp>
      <p:sp>
        <p:nvSpPr>
          <p:cNvPr id="30" name="Text 27"/>
          <p:cNvSpPr/>
          <p:nvPr/>
        </p:nvSpPr>
        <p:spPr>
          <a:xfrm>
            <a:off x="921187" y="4113014"/>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KNN</a:t>
            </a:r>
            <a:endParaRPr lang="en-US" sz="1400" dirty="0"/>
          </a:p>
        </p:txBody>
      </p:sp>
      <p:sp>
        <p:nvSpPr>
          <p:cNvPr id="31" name="Text 28"/>
          <p:cNvSpPr/>
          <p:nvPr/>
        </p:nvSpPr>
        <p:spPr>
          <a:xfrm>
            <a:off x="2458403" y="4113014"/>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99.72</a:t>
            </a:r>
            <a:endParaRPr lang="en-US" sz="1400" dirty="0"/>
          </a:p>
        </p:txBody>
      </p:sp>
      <p:sp>
        <p:nvSpPr>
          <p:cNvPr id="32" name="Text 29"/>
          <p:cNvSpPr/>
          <p:nvPr/>
        </p:nvSpPr>
        <p:spPr>
          <a:xfrm>
            <a:off x="3991808" y="4113014"/>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33.33</a:t>
            </a:r>
            <a:endParaRPr lang="en-US" sz="1400" dirty="0"/>
          </a:p>
        </p:txBody>
      </p:sp>
      <p:sp>
        <p:nvSpPr>
          <p:cNvPr id="33" name="Text 30"/>
          <p:cNvSpPr/>
          <p:nvPr/>
        </p:nvSpPr>
        <p:spPr>
          <a:xfrm>
            <a:off x="5525214" y="4113014"/>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40.00</a:t>
            </a:r>
            <a:endParaRPr lang="en-US" sz="1400" dirty="0"/>
          </a:p>
        </p:txBody>
      </p:sp>
      <p:sp>
        <p:nvSpPr>
          <p:cNvPr id="34" name="Text 31"/>
          <p:cNvSpPr/>
          <p:nvPr/>
        </p:nvSpPr>
        <p:spPr>
          <a:xfrm>
            <a:off x="7058620" y="4113014"/>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36.36</a:t>
            </a:r>
            <a:endParaRPr lang="en-US" sz="1400" dirty="0"/>
          </a:p>
        </p:txBody>
      </p:sp>
      <p:sp>
        <p:nvSpPr>
          <p:cNvPr id="35" name="Shape 32"/>
          <p:cNvSpPr/>
          <p:nvPr/>
        </p:nvSpPr>
        <p:spPr>
          <a:xfrm>
            <a:off x="738426" y="4522589"/>
            <a:ext cx="7667149" cy="526733"/>
          </a:xfrm>
          <a:prstGeom prst="rect">
            <a:avLst/>
          </a:prstGeom>
          <a:solidFill>
            <a:srgbClr val="000000">
              <a:alpha val="4000"/>
            </a:srgbClr>
          </a:solidFill>
          <a:ln/>
        </p:spPr>
        <p:txBody>
          <a:bodyPr/>
          <a:lstStyle/>
          <a:p>
            <a:endParaRPr lang="tr-TR"/>
          </a:p>
        </p:txBody>
      </p:sp>
      <p:sp>
        <p:nvSpPr>
          <p:cNvPr id="36" name="Text 33"/>
          <p:cNvSpPr/>
          <p:nvPr/>
        </p:nvSpPr>
        <p:spPr>
          <a:xfrm>
            <a:off x="921187" y="4639747"/>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ANN</a:t>
            </a:r>
            <a:endParaRPr lang="en-US" sz="1400" dirty="0"/>
          </a:p>
        </p:txBody>
      </p:sp>
      <p:sp>
        <p:nvSpPr>
          <p:cNvPr id="37" name="Text 34"/>
          <p:cNvSpPr/>
          <p:nvPr/>
        </p:nvSpPr>
        <p:spPr>
          <a:xfrm>
            <a:off x="2458403" y="4639747"/>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98.54</a:t>
            </a:r>
            <a:endParaRPr lang="en-US" sz="1400" dirty="0"/>
          </a:p>
        </p:txBody>
      </p:sp>
      <p:sp>
        <p:nvSpPr>
          <p:cNvPr id="38" name="Text 35"/>
          <p:cNvSpPr/>
          <p:nvPr/>
        </p:nvSpPr>
        <p:spPr>
          <a:xfrm>
            <a:off x="3991808" y="4639747"/>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10.26</a:t>
            </a:r>
            <a:endParaRPr lang="en-US" sz="1400" dirty="0"/>
          </a:p>
        </p:txBody>
      </p:sp>
      <p:sp>
        <p:nvSpPr>
          <p:cNvPr id="39" name="Text 36"/>
          <p:cNvSpPr/>
          <p:nvPr/>
        </p:nvSpPr>
        <p:spPr>
          <a:xfrm>
            <a:off x="5525214" y="4639747"/>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80.00</a:t>
            </a:r>
            <a:endParaRPr lang="en-US" sz="1400" dirty="0"/>
          </a:p>
        </p:txBody>
      </p:sp>
      <p:sp>
        <p:nvSpPr>
          <p:cNvPr id="40" name="Text 37"/>
          <p:cNvSpPr/>
          <p:nvPr/>
        </p:nvSpPr>
        <p:spPr>
          <a:xfrm>
            <a:off x="7058620" y="4639747"/>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18.18</a:t>
            </a:r>
            <a:endParaRPr lang="en-US" sz="1400" dirty="0"/>
          </a:p>
        </p:txBody>
      </p:sp>
      <p:sp>
        <p:nvSpPr>
          <p:cNvPr id="41" name="Shape 38"/>
          <p:cNvSpPr/>
          <p:nvPr/>
        </p:nvSpPr>
        <p:spPr>
          <a:xfrm>
            <a:off x="738426" y="5049322"/>
            <a:ext cx="7667149" cy="526733"/>
          </a:xfrm>
          <a:prstGeom prst="rect">
            <a:avLst/>
          </a:prstGeom>
          <a:solidFill>
            <a:srgbClr val="FFFFFF">
              <a:alpha val="4000"/>
            </a:srgbClr>
          </a:solidFill>
          <a:ln/>
        </p:spPr>
        <p:txBody>
          <a:bodyPr/>
          <a:lstStyle/>
          <a:p>
            <a:endParaRPr lang="tr-TR"/>
          </a:p>
        </p:txBody>
      </p:sp>
      <p:sp>
        <p:nvSpPr>
          <p:cNvPr id="42" name="Text 39"/>
          <p:cNvSpPr/>
          <p:nvPr/>
        </p:nvSpPr>
        <p:spPr>
          <a:xfrm>
            <a:off x="921187" y="5166479"/>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GNN</a:t>
            </a:r>
            <a:endParaRPr lang="en-US" sz="1400" dirty="0"/>
          </a:p>
        </p:txBody>
      </p:sp>
      <p:sp>
        <p:nvSpPr>
          <p:cNvPr id="43" name="Text 40"/>
          <p:cNvSpPr/>
          <p:nvPr/>
        </p:nvSpPr>
        <p:spPr>
          <a:xfrm>
            <a:off x="2458403" y="5166479"/>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97.83</a:t>
            </a:r>
            <a:endParaRPr lang="en-US" sz="1400" dirty="0"/>
          </a:p>
        </p:txBody>
      </p:sp>
      <p:sp>
        <p:nvSpPr>
          <p:cNvPr id="44" name="Text 41"/>
          <p:cNvSpPr/>
          <p:nvPr/>
        </p:nvSpPr>
        <p:spPr>
          <a:xfrm>
            <a:off x="3991808" y="5166479"/>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25.00</a:t>
            </a:r>
            <a:endParaRPr lang="en-US" sz="1400" dirty="0"/>
          </a:p>
        </p:txBody>
      </p:sp>
      <p:sp>
        <p:nvSpPr>
          <p:cNvPr id="45" name="Text 42"/>
          <p:cNvSpPr/>
          <p:nvPr/>
        </p:nvSpPr>
        <p:spPr>
          <a:xfrm>
            <a:off x="5525214" y="5166479"/>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50.00</a:t>
            </a:r>
            <a:endParaRPr lang="en-US" sz="1400" dirty="0"/>
          </a:p>
        </p:txBody>
      </p:sp>
      <p:sp>
        <p:nvSpPr>
          <p:cNvPr id="46" name="Text 43"/>
          <p:cNvSpPr/>
          <p:nvPr/>
        </p:nvSpPr>
        <p:spPr>
          <a:xfrm>
            <a:off x="7058620" y="5166479"/>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33.33</a:t>
            </a:r>
            <a:endParaRPr lang="en-US" sz="1400" dirty="0"/>
          </a:p>
        </p:txBody>
      </p:sp>
      <p:sp>
        <p:nvSpPr>
          <p:cNvPr id="47" name="Shape 44"/>
          <p:cNvSpPr/>
          <p:nvPr/>
        </p:nvSpPr>
        <p:spPr>
          <a:xfrm>
            <a:off x="738426" y="5576054"/>
            <a:ext cx="7667149" cy="526733"/>
          </a:xfrm>
          <a:prstGeom prst="rect">
            <a:avLst/>
          </a:prstGeom>
          <a:solidFill>
            <a:srgbClr val="000000">
              <a:alpha val="4000"/>
            </a:srgbClr>
          </a:solidFill>
          <a:ln/>
        </p:spPr>
        <p:txBody>
          <a:bodyPr/>
          <a:lstStyle/>
          <a:p>
            <a:endParaRPr lang="tr-TR"/>
          </a:p>
        </p:txBody>
      </p:sp>
      <p:sp>
        <p:nvSpPr>
          <p:cNvPr id="48" name="Text 45"/>
          <p:cNvSpPr/>
          <p:nvPr/>
        </p:nvSpPr>
        <p:spPr>
          <a:xfrm>
            <a:off x="921187" y="5693212"/>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CNN</a:t>
            </a:r>
            <a:endParaRPr lang="en-US" sz="1400" dirty="0"/>
          </a:p>
        </p:txBody>
      </p:sp>
      <p:sp>
        <p:nvSpPr>
          <p:cNvPr id="49" name="Text 46"/>
          <p:cNvSpPr/>
          <p:nvPr/>
        </p:nvSpPr>
        <p:spPr>
          <a:xfrm>
            <a:off x="2458403" y="5693212"/>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97.08</a:t>
            </a:r>
            <a:endParaRPr lang="en-US" sz="1400" dirty="0"/>
          </a:p>
        </p:txBody>
      </p:sp>
      <p:sp>
        <p:nvSpPr>
          <p:cNvPr id="50" name="Text 47"/>
          <p:cNvSpPr/>
          <p:nvPr/>
        </p:nvSpPr>
        <p:spPr>
          <a:xfrm>
            <a:off x="3991808" y="5693212"/>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10.00</a:t>
            </a:r>
            <a:endParaRPr lang="en-US" sz="1400" dirty="0"/>
          </a:p>
        </p:txBody>
      </p:sp>
      <p:sp>
        <p:nvSpPr>
          <p:cNvPr id="51" name="Text 48"/>
          <p:cNvSpPr/>
          <p:nvPr/>
        </p:nvSpPr>
        <p:spPr>
          <a:xfrm>
            <a:off x="5525214" y="5693212"/>
            <a:ext cx="116050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80.0</a:t>
            </a:r>
            <a:endParaRPr lang="en-US" sz="1400" dirty="0"/>
          </a:p>
        </p:txBody>
      </p:sp>
      <p:sp>
        <p:nvSpPr>
          <p:cNvPr id="52" name="Text 49"/>
          <p:cNvSpPr/>
          <p:nvPr/>
        </p:nvSpPr>
        <p:spPr>
          <a:xfrm>
            <a:off x="7058620" y="5693212"/>
            <a:ext cx="1164312" cy="292418"/>
          </a:xfrm>
          <a:prstGeom prst="rect">
            <a:avLst/>
          </a:prstGeom>
          <a:noFill/>
          <a:ln/>
        </p:spPr>
        <p:txBody>
          <a:bodyPr wrap="none" lIns="0" tIns="0" rIns="0" bIns="0" rtlCol="0" anchor="t"/>
          <a:lstStyle/>
          <a:p>
            <a:pPr marL="0" indent="0" algn="l">
              <a:lnSpc>
                <a:spcPts val="2300"/>
              </a:lnSpc>
              <a:buNone/>
            </a:pPr>
            <a:r>
              <a:rPr lang="en-US" sz="1400" dirty="0">
                <a:solidFill>
                  <a:srgbClr val="5B5F71"/>
                </a:solidFill>
                <a:latin typeface="Instrument Sans Medium" pitchFamily="34" charset="0"/>
                <a:ea typeface="Instrument Sans Medium" pitchFamily="34" charset="-122"/>
                <a:cs typeface="Instrument Sans Medium" pitchFamily="34" charset="-120"/>
              </a:rPr>
              <a:t>10.00</a:t>
            </a:r>
            <a:endParaRPr lang="en-US" sz="1400" dirty="0"/>
          </a:p>
        </p:txBody>
      </p:sp>
      <p:sp>
        <p:nvSpPr>
          <p:cNvPr id="53" name="Text 50"/>
          <p:cNvSpPr/>
          <p:nvPr/>
        </p:nvSpPr>
        <p:spPr>
          <a:xfrm>
            <a:off x="730806" y="6315908"/>
            <a:ext cx="7682389" cy="1169670"/>
          </a:xfrm>
          <a:prstGeom prst="rect">
            <a:avLst/>
          </a:prstGeom>
          <a:noFill/>
          <a:ln/>
        </p:spPr>
        <p:txBody>
          <a:bodyPr wrap="square" lIns="0" tIns="0" rIns="0" bIns="0" rtlCol="0" anchor="t"/>
          <a:lstStyle/>
          <a:p>
            <a:pPr marL="0" indent="0" algn="l">
              <a:lnSpc>
                <a:spcPts val="2300"/>
              </a:lnSpc>
              <a:buNone/>
            </a:pPr>
            <a:r>
              <a:rPr lang="en-US" sz="2000" dirty="0">
                <a:solidFill>
                  <a:srgbClr val="5B5F71"/>
                </a:solidFill>
                <a:latin typeface="Instrument Sans Medium" pitchFamily="34" charset="0"/>
                <a:ea typeface="Instrument Sans Medium" pitchFamily="34" charset="-122"/>
                <a:cs typeface="Instrument Sans Medium" pitchFamily="34" charset="-120"/>
              </a:rPr>
              <a:t>Araştırmada; Random Forest, XGBoost, CatBoost, KNN, SVM gibi makine öğrenmesi algoritmalarının yanı sıra, ANN, CNN ve GNN gibi derin öğrenme modelleri kullanılarak kapsamlı bir analiz gerçekleştirilmiştir. XGBoost algoritması %80 recall oranıyla en yüksek performansı göstermiştir.</a:t>
            </a:r>
            <a:endParaRPr lang="en-US" sz="2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369</TotalTime>
  <Words>1939</Words>
  <Application>Microsoft Office PowerPoint</Application>
  <PresentationFormat>Özel</PresentationFormat>
  <Paragraphs>169</Paragraphs>
  <Slides>15</Slides>
  <Notes>15</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15</vt:i4>
      </vt:variant>
    </vt:vector>
  </HeadingPairs>
  <TitlesOfParts>
    <vt:vector size="20" baseType="lpstr">
      <vt:lpstr>Wingdings</vt:lpstr>
      <vt:lpstr>Instrument Sans Semi Bold</vt:lpstr>
      <vt:lpstr>Arial</vt:lpstr>
      <vt:lpstr>Instrument Sans Medium</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Davutcan Kosemen</cp:lastModifiedBy>
  <cp:revision>7</cp:revision>
  <dcterms:created xsi:type="dcterms:W3CDTF">2025-06-15T18:53:41Z</dcterms:created>
  <dcterms:modified xsi:type="dcterms:W3CDTF">2025-06-18T20:37:40Z</dcterms:modified>
</cp:coreProperties>
</file>